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rdo" panose="020B0604020202020204" charset="-79"/>
      <p:regular r:id="rId24"/>
    </p:embeddedFont>
    <p:embeddedFont>
      <p:font typeface="Didact Gothic" panose="00000500000000000000" pitchFamily="2"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jfif"/><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fif"/><Relationship Id="rId5" Type="http://schemas.openxmlformats.org/officeDocument/2006/relationships/image" Target="../media/image4.jfif"/><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004186" y="-2600674"/>
            <a:ext cx="14777046" cy="15720261"/>
          </a:xfrm>
          <a:custGeom>
            <a:avLst/>
            <a:gdLst/>
            <a:ahLst/>
            <a:cxnLst/>
            <a:rect l="l" t="t" r="r" b="b"/>
            <a:pathLst>
              <a:path w="14777046" h="15720261">
                <a:moveTo>
                  <a:pt x="0" y="0"/>
                </a:moveTo>
                <a:lnTo>
                  <a:pt x="14777045" y="0"/>
                </a:lnTo>
                <a:lnTo>
                  <a:pt x="14777045" y="15720261"/>
                </a:lnTo>
                <a:lnTo>
                  <a:pt x="0" y="15720261"/>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734260" y="2307624"/>
            <a:ext cx="7835983" cy="8336152"/>
          </a:xfrm>
          <a:custGeom>
            <a:avLst/>
            <a:gdLst/>
            <a:ahLst/>
            <a:cxnLst/>
            <a:rect l="l" t="t" r="r" b="b"/>
            <a:pathLst>
              <a:path w="7835983" h="8336152">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654740" y="895350"/>
            <a:ext cx="14978521" cy="2291301"/>
          </a:xfrm>
          <a:prstGeom prst="rect">
            <a:avLst/>
          </a:prstGeom>
        </p:spPr>
        <p:txBody>
          <a:bodyPr lIns="0" tIns="0" rIns="0" bIns="0" rtlCol="0" anchor="t">
            <a:spAutoFit/>
          </a:bodyPr>
          <a:lstStyle/>
          <a:p>
            <a:pPr algn="ctr">
              <a:lnSpc>
                <a:spcPts val="9157"/>
              </a:lnSpc>
              <a:spcBef>
                <a:spcPct val="0"/>
              </a:spcBef>
            </a:pPr>
            <a:r>
              <a:rPr lang="en-US" sz="6541" spc="-163">
                <a:solidFill>
                  <a:srgbClr val="F1F0F0"/>
                </a:solidFill>
                <a:latin typeface="Cardo"/>
                <a:ea typeface="Cardo"/>
                <a:cs typeface="Cardo"/>
                <a:sym typeface="Cardo"/>
              </a:rPr>
              <a:t>Time Series Forecasting &amp; Demand Prediction for Favorita</a:t>
            </a:r>
          </a:p>
        </p:txBody>
      </p:sp>
      <p:sp>
        <p:nvSpPr>
          <p:cNvPr id="15" name="TextBox 15"/>
          <p:cNvSpPr txBox="1"/>
          <p:nvPr/>
        </p:nvSpPr>
        <p:spPr>
          <a:xfrm>
            <a:off x="961922" y="3986378"/>
            <a:ext cx="6591819" cy="3357178"/>
          </a:xfrm>
          <a:prstGeom prst="rect">
            <a:avLst/>
          </a:prstGeom>
        </p:spPr>
        <p:txBody>
          <a:bodyPr lIns="0" tIns="0" rIns="0" bIns="0" rtlCol="0" anchor="t">
            <a:spAutoFit/>
          </a:bodyPr>
          <a:lstStyle/>
          <a:p>
            <a:pPr marL="690763" lvl="1" indent="-345382" algn="l">
              <a:lnSpc>
                <a:spcPts val="4479"/>
              </a:lnSpc>
              <a:buFont typeface="Arial"/>
              <a:buChar char="•"/>
            </a:pPr>
            <a:r>
              <a:rPr lang="en-US" sz="3199" spc="127" dirty="0">
                <a:solidFill>
                  <a:srgbClr val="FFFFFF"/>
                </a:solidFill>
                <a:latin typeface="Didact Gothic"/>
                <a:ea typeface="Didact Gothic"/>
                <a:cs typeface="Didact Gothic"/>
                <a:sym typeface="Didact Gothic"/>
              </a:rPr>
              <a:t>Mohamed Abdelhamid</a:t>
            </a:r>
          </a:p>
          <a:p>
            <a:pPr marL="690763" lvl="1" indent="-345382" algn="l">
              <a:lnSpc>
                <a:spcPts val="4479"/>
              </a:lnSpc>
              <a:buFont typeface="Arial"/>
              <a:buChar char="•"/>
            </a:pPr>
            <a:r>
              <a:rPr lang="en-US" sz="3199" spc="127" dirty="0">
                <a:solidFill>
                  <a:srgbClr val="FFFFFF"/>
                </a:solidFill>
                <a:latin typeface="Didact Gothic"/>
                <a:ea typeface="Didact Gothic"/>
                <a:cs typeface="Didact Gothic"/>
                <a:sym typeface="Didact Gothic"/>
              </a:rPr>
              <a:t>Rawan Asaad</a:t>
            </a:r>
          </a:p>
          <a:p>
            <a:pPr marL="690763" lvl="1" indent="-345382" algn="l">
              <a:lnSpc>
                <a:spcPts val="4479"/>
              </a:lnSpc>
              <a:buFont typeface="Arial"/>
              <a:buChar char="•"/>
            </a:pPr>
            <a:r>
              <a:rPr lang="en-US" sz="3199" spc="127" dirty="0">
                <a:solidFill>
                  <a:srgbClr val="FFFFFF"/>
                </a:solidFill>
                <a:latin typeface="Didact Gothic"/>
                <a:ea typeface="Didact Gothic"/>
                <a:cs typeface="Didact Gothic"/>
                <a:sym typeface="Didact Gothic"/>
              </a:rPr>
              <a:t>Alaa Eid</a:t>
            </a:r>
          </a:p>
          <a:p>
            <a:pPr marL="690763" lvl="1" indent="-345382" algn="l">
              <a:lnSpc>
                <a:spcPts val="4479"/>
              </a:lnSpc>
              <a:buFont typeface="Arial"/>
              <a:buChar char="•"/>
            </a:pPr>
            <a:r>
              <a:rPr lang="en-US" sz="3199" spc="127" dirty="0">
                <a:solidFill>
                  <a:srgbClr val="FFFFFF"/>
                </a:solidFill>
                <a:latin typeface="Didact Gothic"/>
                <a:ea typeface="Didact Gothic"/>
                <a:cs typeface="Didact Gothic"/>
                <a:sym typeface="Didact Gothic"/>
              </a:rPr>
              <a:t>Tarek Mohamed</a:t>
            </a:r>
          </a:p>
          <a:p>
            <a:pPr marL="690763" lvl="1" indent="-345382" algn="l">
              <a:lnSpc>
                <a:spcPts val="4479"/>
              </a:lnSpc>
              <a:buFont typeface="Arial"/>
              <a:buChar char="•"/>
            </a:pPr>
            <a:r>
              <a:rPr lang="en-US" sz="3199" spc="127" dirty="0">
                <a:solidFill>
                  <a:srgbClr val="FFFFFF"/>
                </a:solidFill>
                <a:latin typeface="Didact Gothic"/>
                <a:ea typeface="Didact Gothic"/>
                <a:cs typeface="Didact Gothic"/>
                <a:sym typeface="Didact Gothic"/>
              </a:rPr>
              <a:t>Yosef Ahmed</a:t>
            </a:r>
          </a:p>
          <a:p>
            <a:pPr marL="690763" lvl="1" indent="-345382" algn="l">
              <a:lnSpc>
                <a:spcPts val="4479"/>
              </a:lnSpc>
              <a:buFont typeface="Arial"/>
              <a:buChar char="•"/>
            </a:pPr>
            <a:r>
              <a:rPr lang="en-US" sz="3199" spc="127" dirty="0">
                <a:solidFill>
                  <a:srgbClr val="FFFFFF"/>
                </a:solidFill>
                <a:latin typeface="Didact Gothic"/>
                <a:ea typeface="Didact Gothic"/>
                <a:cs typeface="Didact Gothic"/>
                <a:sym typeface="Didact Gothic"/>
              </a:rPr>
              <a:t>Akram Gamal</a:t>
            </a:r>
          </a:p>
        </p:txBody>
      </p:sp>
      <p:sp>
        <p:nvSpPr>
          <p:cNvPr id="16" name="AutoShape 16"/>
          <p:cNvSpPr/>
          <p:nvPr/>
        </p:nvSpPr>
        <p:spPr>
          <a:xfrm>
            <a:off x="1028700" y="7710999"/>
            <a:ext cx="4852780" cy="0"/>
          </a:xfrm>
          <a:prstGeom prst="line">
            <a:avLst/>
          </a:prstGeom>
          <a:ln w="76200" cap="rnd">
            <a:solidFill>
              <a:srgbClr val="F1F0F0"/>
            </a:solidFill>
            <a:prstDash val="solid"/>
            <a:headEnd type="none" w="sm" len="sm"/>
            <a:tailEnd type="none" w="sm" len="sm"/>
          </a:ln>
        </p:spPr>
        <p:txBody>
          <a:bodyPr/>
          <a:lstStyle/>
          <a:p>
            <a:endParaRPr lang="en-US"/>
          </a:p>
        </p:txBody>
      </p:sp>
      <p:sp>
        <p:nvSpPr>
          <p:cNvPr id="17" name="TextBox 17"/>
          <p:cNvSpPr txBox="1"/>
          <p:nvPr/>
        </p:nvSpPr>
        <p:spPr>
          <a:xfrm>
            <a:off x="701706" y="3368921"/>
            <a:ext cx="2966473" cy="521361"/>
          </a:xfrm>
          <a:prstGeom prst="rect">
            <a:avLst/>
          </a:prstGeom>
        </p:spPr>
        <p:txBody>
          <a:bodyPr wrap="square" lIns="0" tIns="0" rIns="0" bIns="0" rtlCol="0" anchor="t">
            <a:spAutoFit/>
          </a:bodyPr>
          <a:lstStyle/>
          <a:p>
            <a:pPr algn="ctr">
              <a:lnSpc>
                <a:spcPts val="4419"/>
              </a:lnSpc>
              <a:spcBef>
                <a:spcPct val="0"/>
              </a:spcBef>
            </a:pPr>
            <a:r>
              <a:rPr lang="en-US" sz="3156" spc="126" dirty="0">
                <a:solidFill>
                  <a:srgbClr val="FFFFFF"/>
                </a:solidFill>
                <a:latin typeface="Didact Gothic"/>
                <a:ea typeface="Didact Gothic"/>
                <a:cs typeface="Didact Gothic"/>
                <a:sym typeface="Didact Gothic"/>
              </a:rPr>
              <a:t>Presented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0731376" y="6256307"/>
            <a:ext cx="6765722" cy="3357255"/>
          </a:xfrm>
          <a:custGeom>
            <a:avLst/>
            <a:gdLst/>
            <a:ahLst/>
            <a:cxnLst/>
            <a:rect l="l" t="t" r="r" b="b"/>
            <a:pathLst>
              <a:path w="6765722" h="3357255">
                <a:moveTo>
                  <a:pt x="0" y="0"/>
                </a:moveTo>
                <a:lnTo>
                  <a:pt x="6765721" y="0"/>
                </a:lnTo>
                <a:lnTo>
                  <a:pt x="6765721" y="3357255"/>
                </a:lnTo>
                <a:lnTo>
                  <a:pt x="0" y="3357255"/>
                </a:lnTo>
                <a:lnTo>
                  <a:pt x="0" y="0"/>
                </a:lnTo>
                <a:close/>
              </a:path>
            </a:pathLst>
          </a:custGeom>
          <a:blipFill>
            <a:blip r:embed="rId5"/>
            <a:stretch>
              <a:fillRect/>
            </a:stretch>
          </a:blipFill>
        </p:spPr>
        <p:txBody>
          <a:bodyPr/>
          <a:lstStyle/>
          <a:p>
            <a:endParaRPr lang="en-US"/>
          </a:p>
        </p:txBody>
      </p:sp>
      <p:sp>
        <p:nvSpPr>
          <p:cNvPr id="15" name="TextBox 15"/>
          <p:cNvSpPr txBox="1"/>
          <p:nvPr/>
        </p:nvSpPr>
        <p:spPr>
          <a:xfrm>
            <a:off x="1028700" y="895350"/>
            <a:ext cx="10698071" cy="1120256"/>
          </a:xfrm>
          <a:prstGeom prst="rect">
            <a:avLst/>
          </a:prstGeom>
        </p:spPr>
        <p:txBody>
          <a:bodyPr lIns="0" tIns="0" rIns="0" bIns="0" rtlCol="0" anchor="t">
            <a:spAutoFit/>
          </a:bodyPr>
          <a:lstStyle/>
          <a:p>
            <a:pPr algn="l">
              <a:lnSpc>
                <a:spcPts val="9128"/>
              </a:lnSpc>
              <a:spcBef>
                <a:spcPct val="0"/>
              </a:spcBef>
            </a:pPr>
            <a:r>
              <a:rPr lang="en-US" sz="6520" spc="-163">
                <a:solidFill>
                  <a:srgbClr val="FFFFFF"/>
                </a:solidFill>
                <a:latin typeface="Cardo"/>
                <a:ea typeface="Cardo"/>
                <a:cs typeface="Cardo"/>
                <a:sym typeface="Cardo"/>
              </a:rPr>
              <a:t>Advanced Feature Engineering </a:t>
            </a:r>
          </a:p>
        </p:txBody>
      </p:sp>
      <p:sp>
        <p:nvSpPr>
          <p:cNvPr id="16" name="TextBox 16"/>
          <p:cNvSpPr txBox="1"/>
          <p:nvPr/>
        </p:nvSpPr>
        <p:spPr>
          <a:xfrm>
            <a:off x="1028700" y="2788099"/>
            <a:ext cx="9958483" cy="4413044"/>
          </a:xfrm>
          <a:prstGeom prst="rect">
            <a:avLst/>
          </a:prstGeom>
        </p:spPr>
        <p:txBody>
          <a:bodyPr lIns="0" tIns="0" rIns="0" bIns="0" rtlCol="0" anchor="t">
            <a:spAutoFit/>
          </a:bodyPr>
          <a:lstStyle/>
          <a:p>
            <a:pPr marL="545677" lvl="1" indent="-272838" algn="l">
              <a:lnSpc>
                <a:spcPts val="3538"/>
              </a:lnSpc>
              <a:buFont typeface="Arial"/>
              <a:buChar char="•"/>
            </a:pPr>
            <a:r>
              <a:rPr lang="en-US" sz="2527" spc="101" dirty="0">
                <a:solidFill>
                  <a:srgbClr val="FFFFFF"/>
                </a:solidFill>
                <a:latin typeface="Didact Gothic"/>
                <a:ea typeface="Didact Gothic"/>
                <a:cs typeface="Didact Gothic"/>
                <a:sym typeface="Didact Gothic"/>
              </a:rPr>
              <a:t>Lag features: 1-day, 7-day, 14-day past sales</a:t>
            </a:r>
          </a:p>
          <a:p>
            <a:pPr algn="l">
              <a:lnSpc>
                <a:spcPts val="3538"/>
              </a:lnSpc>
            </a:pPr>
            <a:endParaRPr lang="en-US" sz="2527" spc="101" dirty="0">
              <a:solidFill>
                <a:srgbClr val="FFFFFF"/>
              </a:solidFill>
              <a:latin typeface="Didact Gothic"/>
              <a:ea typeface="Didact Gothic"/>
              <a:cs typeface="Didact Gothic"/>
              <a:sym typeface="Didact Gothic"/>
            </a:endParaRPr>
          </a:p>
          <a:p>
            <a:pPr marL="545677" lvl="1" indent="-272838" algn="l">
              <a:lnSpc>
                <a:spcPts val="3538"/>
              </a:lnSpc>
              <a:buFont typeface="Arial"/>
              <a:buChar char="•"/>
            </a:pPr>
            <a:r>
              <a:rPr lang="en-US" sz="2527" spc="101" dirty="0">
                <a:solidFill>
                  <a:srgbClr val="FFFFFF"/>
                </a:solidFill>
                <a:latin typeface="Didact Gothic"/>
                <a:ea typeface="Didact Gothic"/>
                <a:cs typeface="Didact Gothic"/>
                <a:sym typeface="Didact Gothic"/>
              </a:rPr>
              <a:t>Rolling Median</a:t>
            </a:r>
          </a:p>
          <a:p>
            <a:pPr algn="l">
              <a:lnSpc>
                <a:spcPts val="3538"/>
              </a:lnSpc>
            </a:pPr>
            <a:endParaRPr lang="en-US" sz="2527" spc="101" dirty="0">
              <a:solidFill>
                <a:srgbClr val="FFFFFF"/>
              </a:solidFill>
              <a:latin typeface="Didact Gothic"/>
              <a:ea typeface="Didact Gothic"/>
              <a:cs typeface="Didact Gothic"/>
              <a:sym typeface="Didact Gothic"/>
            </a:endParaRPr>
          </a:p>
          <a:p>
            <a:pPr marL="545677" lvl="1" indent="-272838" algn="l">
              <a:lnSpc>
                <a:spcPts val="3538"/>
              </a:lnSpc>
              <a:buFont typeface="Arial"/>
              <a:buChar char="•"/>
            </a:pPr>
            <a:r>
              <a:rPr lang="en-US" sz="2527" spc="101" dirty="0">
                <a:solidFill>
                  <a:srgbClr val="FFFFFF"/>
                </a:solidFill>
                <a:latin typeface="Didact Gothic"/>
                <a:ea typeface="Didact Gothic"/>
                <a:cs typeface="Didact Gothic"/>
                <a:sym typeface="Didact Gothic"/>
              </a:rPr>
              <a:t>Aggregated sales by </a:t>
            </a:r>
            <a:r>
              <a:rPr lang="en-US" sz="2527" u="sng" spc="101" dirty="0" err="1">
                <a:solidFill>
                  <a:srgbClr val="FFFFFF"/>
                </a:solidFill>
                <a:latin typeface="Didact Gothic"/>
                <a:ea typeface="Didact Gothic"/>
                <a:cs typeface="Didact Gothic"/>
                <a:sym typeface="Didact Gothic"/>
              </a:rPr>
              <a:t>store_nbr</a:t>
            </a:r>
            <a:r>
              <a:rPr lang="en-US" sz="2527" spc="101" dirty="0">
                <a:solidFill>
                  <a:srgbClr val="FFFFFF"/>
                </a:solidFill>
                <a:latin typeface="Didact Gothic"/>
                <a:ea typeface="Didact Gothic"/>
                <a:cs typeface="Didact Gothic"/>
                <a:sym typeface="Didact Gothic"/>
              </a:rPr>
              <a:t>, </a:t>
            </a:r>
            <a:r>
              <a:rPr lang="en-US" sz="2527" u="sng" spc="101" dirty="0">
                <a:solidFill>
                  <a:srgbClr val="FFFFFF"/>
                </a:solidFill>
                <a:latin typeface="Didact Gothic"/>
                <a:ea typeface="Didact Gothic"/>
                <a:cs typeface="Didact Gothic"/>
                <a:sym typeface="Didact Gothic"/>
              </a:rPr>
              <a:t>family</a:t>
            </a:r>
          </a:p>
          <a:p>
            <a:pPr algn="l">
              <a:lnSpc>
                <a:spcPts val="3538"/>
              </a:lnSpc>
            </a:pPr>
            <a:endParaRPr lang="en-US" sz="2527" u="sng" spc="101" dirty="0">
              <a:solidFill>
                <a:srgbClr val="FFFFFF"/>
              </a:solidFill>
              <a:latin typeface="Didact Gothic"/>
              <a:ea typeface="Didact Gothic"/>
              <a:cs typeface="Didact Gothic"/>
              <a:sym typeface="Didact Gothic"/>
            </a:endParaRPr>
          </a:p>
          <a:p>
            <a:pPr marL="545677" lvl="1" indent="-272838" algn="l">
              <a:lnSpc>
                <a:spcPts val="3538"/>
              </a:lnSpc>
              <a:buFont typeface="Arial"/>
              <a:buChar char="•"/>
            </a:pPr>
            <a:r>
              <a:rPr lang="en-US" sz="2527" spc="101" dirty="0">
                <a:solidFill>
                  <a:srgbClr val="FFFFFF"/>
                </a:solidFill>
                <a:latin typeface="Didact Gothic"/>
                <a:ea typeface="Didact Gothic"/>
                <a:cs typeface="Didact Gothic"/>
                <a:sym typeface="Didact Gothic"/>
              </a:rPr>
              <a:t>Count of recent promotions per store</a:t>
            </a:r>
          </a:p>
          <a:p>
            <a:pPr algn="l">
              <a:lnSpc>
                <a:spcPts val="3538"/>
              </a:lnSpc>
            </a:pPr>
            <a:endParaRPr lang="en-US" sz="2527" spc="101" dirty="0">
              <a:solidFill>
                <a:srgbClr val="FFFFFF"/>
              </a:solidFill>
              <a:latin typeface="Didact Gothic"/>
              <a:ea typeface="Didact Gothic"/>
              <a:cs typeface="Didact Gothic"/>
              <a:sym typeface="Didact Gothic"/>
            </a:endParaRPr>
          </a:p>
          <a:p>
            <a:pPr marL="545677" lvl="1" indent="-272838" algn="l">
              <a:lnSpc>
                <a:spcPts val="3538"/>
              </a:lnSpc>
              <a:buFont typeface="Arial"/>
              <a:buChar char="•"/>
            </a:pPr>
            <a:r>
              <a:rPr lang="en-US" sz="2527" spc="101" dirty="0">
                <a:solidFill>
                  <a:srgbClr val="FFFFFF"/>
                </a:solidFill>
                <a:latin typeface="Didact Gothic"/>
                <a:ea typeface="Didact Gothic"/>
                <a:cs typeface="Didact Gothic"/>
                <a:sym typeface="Didact Gothic"/>
              </a:rPr>
              <a:t>Added external trend features: oil price, holiday flags</a:t>
            </a:r>
          </a:p>
          <a:p>
            <a:pPr algn="l">
              <a:lnSpc>
                <a:spcPts val="3538"/>
              </a:lnSpc>
            </a:pPr>
            <a:endParaRPr lang="en-US" sz="2527" spc="101" dirty="0">
              <a:solidFill>
                <a:srgbClr val="FFFFFF"/>
              </a:solidFill>
              <a:latin typeface="Didact Gothic"/>
              <a:ea typeface="Didact Gothic"/>
              <a:cs typeface="Didact Gothic"/>
              <a:sym typeface="Didact Gothic"/>
            </a:endParaRPr>
          </a:p>
        </p:txBody>
      </p:sp>
      <p:sp>
        <p:nvSpPr>
          <p:cNvPr id="17" name="Freeform 17"/>
          <p:cNvSpPr/>
          <p:nvPr/>
        </p:nvSpPr>
        <p:spPr>
          <a:xfrm>
            <a:off x="10731376" y="2323260"/>
            <a:ext cx="6527924" cy="3239256"/>
          </a:xfrm>
          <a:custGeom>
            <a:avLst/>
            <a:gdLst/>
            <a:ahLst/>
            <a:cxnLst/>
            <a:rect l="l" t="t" r="r" b="b"/>
            <a:pathLst>
              <a:path w="6527924" h="3239256">
                <a:moveTo>
                  <a:pt x="0" y="0"/>
                </a:moveTo>
                <a:lnTo>
                  <a:pt x="6527924" y="0"/>
                </a:lnTo>
                <a:lnTo>
                  <a:pt x="6527924" y="3239255"/>
                </a:lnTo>
                <a:lnTo>
                  <a:pt x="0" y="3239255"/>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2301439" y="3399334"/>
            <a:ext cx="4390349" cy="3488332"/>
          </a:xfrm>
          <a:custGeom>
            <a:avLst/>
            <a:gdLst/>
            <a:ahLst/>
            <a:cxnLst/>
            <a:rect l="l" t="t" r="r" b="b"/>
            <a:pathLst>
              <a:path w="4390349" h="3488332">
                <a:moveTo>
                  <a:pt x="0" y="0"/>
                </a:moveTo>
                <a:lnTo>
                  <a:pt x="4390349" y="0"/>
                </a:lnTo>
                <a:lnTo>
                  <a:pt x="4390349" y="3488332"/>
                </a:lnTo>
                <a:lnTo>
                  <a:pt x="0" y="34883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TextBox 15"/>
          <p:cNvSpPr txBox="1"/>
          <p:nvPr/>
        </p:nvSpPr>
        <p:spPr>
          <a:xfrm>
            <a:off x="1028700" y="895350"/>
            <a:ext cx="14559126" cy="1120256"/>
          </a:xfrm>
          <a:prstGeom prst="rect">
            <a:avLst/>
          </a:prstGeom>
        </p:spPr>
        <p:txBody>
          <a:bodyPr lIns="0" tIns="0" rIns="0" bIns="0" rtlCol="0" anchor="t">
            <a:spAutoFit/>
          </a:bodyPr>
          <a:lstStyle/>
          <a:p>
            <a:pPr algn="l">
              <a:lnSpc>
                <a:spcPts val="9128"/>
              </a:lnSpc>
              <a:spcBef>
                <a:spcPct val="0"/>
              </a:spcBef>
            </a:pPr>
            <a:r>
              <a:rPr lang="en-US" sz="6520" spc="-163">
                <a:solidFill>
                  <a:srgbClr val="FFFFFF"/>
                </a:solidFill>
                <a:latin typeface="Cardo"/>
                <a:ea typeface="Cardo"/>
                <a:cs typeface="Cardo"/>
                <a:sym typeface="Cardo"/>
              </a:rPr>
              <a:t>Time Series Pattern Discovery</a:t>
            </a:r>
          </a:p>
        </p:txBody>
      </p:sp>
      <p:sp>
        <p:nvSpPr>
          <p:cNvPr id="16" name="TextBox 16"/>
          <p:cNvSpPr txBox="1"/>
          <p:nvPr/>
        </p:nvSpPr>
        <p:spPr>
          <a:xfrm>
            <a:off x="1028700" y="2746375"/>
            <a:ext cx="10025363" cy="3759234"/>
          </a:xfrm>
          <a:prstGeom prst="rect">
            <a:avLst/>
          </a:prstGeom>
        </p:spPr>
        <p:txBody>
          <a:bodyPr lIns="0" tIns="0" rIns="0" bIns="0" rtlCol="0" anchor="t">
            <a:spAutoFit/>
          </a:bodyPr>
          <a:lstStyle/>
          <a:p>
            <a:pPr marL="568809" lvl="1" indent="-284404" algn="l">
              <a:lnSpc>
                <a:spcPts val="3688"/>
              </a:lnSpc>
              <a:buFont typeface="Arial"/>
              <a:buChar char="•"/>
            </a:pPr>
            <a:r>
              <a:rPr lang="en-US" sz="2634" spc="105" dirty="0">
                <a:solidFill>
                  <a:srgbClr val="FFFFFF"/>
                </a:solidFill>
                <a:latin typeface="Didact Gothic"/>
                <a:ea typeface="Didact Gothic"/>
                <a:cs typeface="Didact Gothic"/>
                <a:sym typeface="Didact Gothic"/>
              </a:rPr>
              <a:t>Clear weekly and monthly seasonality detected</a:t>
            </a:r>
          </a:p>
          <a:p>
            <a:pPr algn="l">
              <a:lnSpc>
                <a:spcPts val="3688"/>
              </a:lnSpc>
            </a:pPr>
            <a:endParaRPr lang="en-US" sz="2634" spc="105" dirty="0">
              <a:solidFill>
                <a:srgbClr val="FFFFFF"/>
              </a:solidFill>
              <a:latin typeface="Didact Gothic"/>
              <a:ea typeface="Didact Gothic"/>
              <a:cs typeface="Didact Gothic"/>
              <a:sym typeface="Didact Gothic"/>
            </a:endParaRPr>
          </a:p>
          <a:p>
            <a:pPr marL="568809" lvl="1" indent="-284404" algn="l">
              <a:lnSpc>
                <a:spcPts val="3688"/>
              </a:lnSpc>
              <a:buFont typeface="Arial"/>
              <a:buChar char="•"/>
            </a:pPr>
            <a:r>
              <a:rPr lang="en-US" sz="2634" spc="105" dirty="0">
                <a:solidFill>
                  <a:srgbClr val="FFFFFF"/>
                </a:solidFill>
                <a:latin typeface="Didact Gothic"/>
                <a:ea typeface="Didact Gothic"/>
                <a:cs typeface="Didact Gothic"/>
                <a:sym typeface="Didact Gothic"/>
              </a:rPr>
              <a:t>Higher sales on weekends and holidays</a:t>
            </a:r>
          </a:p>
          <a:p>
            <a:pPr algn="l">
              <a:lnSpc>
                <a:spcPts val="3688"/>
              </a:lnSpc>
            </a:pPr>
            <a:endParaRPr lang="en-US" sz="2634" spc="105" dirty="0">
              <a:solidFill>
                <a:srgbClr val="FFFFFF"/>
              </a:solidFill>
              <a:latin typeface="Didact Gothic"/>
              <a:ea typeface="Didact Gothic"/>
              <a:cs typeface="Didact Gothic"/>
              <a:sym typeface="Didact Gothic"/>
            </a:endParaRPr>
          </a:p>
          <a:p>
            <a:pPr marL="568809" lvl="1" indent="-284404" algn="l">
              <a:lnSpc>
                <a:spcPts val="3688"/>
              </a:lnSpc>
              <a:buFont typeface="Arial"/>
              <a:buChar char="•"/>
            </a:pPr>
            <a:r>
              <a:rPr lang="en-US" sz="2634" spc="105" dirty="0">
                <a:solidFill>
                  <a:srgbClr val="FFFFFF"/>
                </a:solidFill>
                <a:latin typeface="Didact Gothic"/>
                <a:ea typeface="Didact Gothic"/>
                <a:cs typeface="Didact Gothic"/>
                <a:sym typeface="Didact Gothic"/>
              </a:rPr>
              <a:t>External signals like oil prices moderately correlated</a:t>
            </a:r>
          </a:p>
          <a:p>
            <a:pPr algn="l">
              <a:lnSpc>
                <a:spcPts val="3688"/>
              </a:lnSpc>
            </a:pPr>
            <a:endParaRPr lang="en-US" sz="2634" spc="105" dirty="0">
              <a:solidFill>
                <a:srgbClr val="FFFFFF"/>
              </a:solidFill>
              <a:latin typeface="Didact Gothic"/>
              <a:ea typeface="Didact Gothic"/>
              <a:cs typeface="Didact Gothic"/>
              <a:sym typeface="Didact Gothic"/>
            </a:endParaRPr>
          </a:p>
          <a:p>
            <a:pPr marL="568809" lvl="1" indent="-284404" algn="l">
              <a:lnSpc>
                <a:spcPts val="3688"/>
              </a:lnSpc>
              <a:buFont typeface="Arial"/>
              <a:buChar char="•"/>
            </a:pPr>
            <a:r>
              <a:rPr lang="en-US" sz="2634" spc="105" dirty="0">
                <a:solidFill>
                  <a:srgbClr val="FFFFFF"/>
                </a:solidFill>
                <a:latin typeface="Didact Gothic"/>
                <a:ea typeface="Didact Gothic"/>
                <a:cs typeface="Didact Gothic"/>
                <a:sym typeface="Didact Gothic"/>
              </a:rPr>
              <a:t>Used time-based validation: train (2013–2016), test (2017)</a:t>
            </a:r>
          </a:p>
          <a:p>
            <a:pPr algn="l">
              <a:lnSpc>
                <a:spcPts val="3688"/>
              </a:lnSpc>
            </a:pPr>
            <a:endParaRPr lang="en-US" sz="2634" spc="105" dirty="0">
              <a:solidFill>
                <a:srgbClr val="FFFFFF"/>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96208" y="1028700"/>
            <a:ext cx="11935807" cy="12697667"/>
          </a:xfrm>
          <a:custGeom>
            <a:avLst/>
            <a:gdLst/>
            <a:ahLst/>
            <a:cxnLst/>
            <a:rect l="l" t="t" r="r" b="b"/>
            <a:pathLst>
              <a:path w="11935807" h="12697667">
                <a:moveTo>
                  <a:pt x="0" y="0"/>
                </a:moveTo>
                <a:lnTo>
                  <a:pt x="11935806" y="0"/>
                </a:lnTo>
                <a:lnTo>
                  <a:pt x="11935806"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3603958" y="3940435"/>
            <a:ext cx="11080083" cy="2272781"/>
          </a:xfrm>
          <a:prstGeom prst="rect">
            <a:avLst/>
          </a:prstGeom>
        </p:spPr>
        <p:txBody>
          <a:bodyPr lIns="0" tIns="0" rIns="0" bIns="0" rtlCol="0" anchor="t">
            <a:spAutoFit/>
          </a:bodyPr>
          <a:lstStyle/>
          <a:p>
            <a:pPr algn="ctr">
              <a:lnSpc>
                <a:spcPts val="9128"/>
              </a:lnSpc>
              <a:spcBef>
                <a:spcPct val="0"/>
              </a:spcBef>
            </a:pPr>
            <a:r>
              <a:rPr lang="en-US" sz="6520" spc="-163">
                <a:solidFill>
                  <a:srgbClr val="FFFFFF"/>
                </a:solidFill>
                <a:latin typeface="Cardo"/>
                <a:ea typeface="Cardo"/>
                <a:cs typeface="Cardo"/>
                <a:sym typeface="Cardo"/>
              </a:rPr>
              <a:t>Machine Learning Model Development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915049" y="6492478"/>
            <a:ext cx="9108442" cy="2551781"/>
          </a:xfrm>
          <a:custGeom>
            <a:avLst/>
            <a:gdLst/>
            <a:ahLst/>
            <a:cxnLst/>
            <a:rect l="l" t="t" r="r" b="b"/>
            <a:pathLst>
              <a:path w="9108442" h="2551781">
                <a:moveTo>
                  <a:pt x="0" y="0"/>
                </a:moveTo>
                <a:lnTo>
                  <a:pt x="9108442" y="0"/>
                </a:lnTo>
                <a:lnTo>
                  <a:pt x="9108442" y="2551782"/>
                </a:lnTo>
                <a:lnTo>
                  <a:pt x="0" y="255178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28700" y="42313"/>
            <a:ext cx="6236709" cy="1120256"/>
          </a:xfrm>
          <a:prstGeom prst="rect">
            <a:avLst/>
          </a:prstGeom>
        </p:spPr>
        <p:txBody>
          <a:bodyPr lIns="0" tIns="0" rIns="0" bIns="0" rtlCol="0" anchor="t">
            <a:spAutoFit/>
          </a:bodyPr>
          <a:lstStyle/>
          <a:p>
            <a:pPr algn="l">
              <a:lnSpc>
                <a:spcPts val="9128"/>
              </a:lnSpc>
              <a:spcBef>
                <a:spcPct val="0"/>
              </a:spcBef>
            </a:pPr>
            <a:r>
              <a:rPr lang="en-US" sz="6520" spc="-163">
                <a:solidFill>
                  <a:srgbClr val="FFFFFF"/>
                </a:solidFill>
                <a:latin typeface="Cardo"/>
                <a:ea typeface="Cardo"/>
                <a:cs typeface="Cardo"/>
                <a:sym typeface="Cardo"/>
              </a:rPr>
              <a:t>Modeling Strategy</a:t>
            </a:r>
          </a:p>
        </p:txBody>
      </p:sp>
      <p:sp>
        <p:nvSpPr>
          <p:cNvPr id="7" name="TextBox 7"/>
          <p:cNvSpPr txBox="1"/>
          <p:nvPr/>
        </p:nvSpPr>
        <p:spPr>
          <a:xfrm>
            <a:off x="9144000" y="1284476"/>
            <a:ext cx="8370278" cy="5918501"/>
          </a:xfrm>
          <a:prstGeom prst="rect">
            <a:avLst/>
          </a:prstGeom>
        </p:spPr>
        <p:txBody>
          <a:bodyPr lIns="0" tIns="0" rIns="0" bIns="0" rtlCol="0" anchor="t">
            <a:spAutoFit/>
          </a:bodyPr>
          <a:lstStyle/>
          <a:p>
            <a:pPr algn="l">
              <a:lnSpc>
                <a:spcPts val="4709"/>
              </a:lnSpc>
            </a:pPr>
            <a:r>
              <a:rPr lang="en-US" sz="3363" u="sng" spc="134" dirty="0">
                <a:solidFill>
                  <a:srgbClr val="FFFFFF"/>
                </a:solidFill>
                <a:latin typeface="Didact Gothic"/>
                <a:ea typeface="Didact Gothic"/>
                <a:cs typeface="Didact Gothic"/>
                <a:sym typeface="Didact Gothic"/>
              </a:rPr>
              <a:t>Training Targets:</a:t>
            </a:r>
          </a:p>
          <a:p>
            <a:pPr marL="726196" lvl="1" indent="-363098" algn="l">
              <a:lnSpc>
                <a:spcPts val="4709"/>
              </a:lnSpc>
              <a:buFont typeface="Arial"/>
              <a:buChar char="•"/>
            </a:pPr>
            <a:r>
              <a:rPr lang="en-US" sz="3363" spc="134" dirty="0">
                <a:solidFill>
                  <a:srgbClr val="FFFFFF"/>
                </a:solidFill>
                <a:latin typeface="Didact Gothic"/>
                <a:ea typeface="Didact Gothic"/>
                <a:cs typeface="Didact Gothic"/>
                <a:sym typeface="Didact Gothic"/>
              </a:rPr>
              <a:t>log1p-transformed unit_sales</a:t>
            </a:r>
          </a:p>
          <a:p>
            <a:pPr algn="l">
              <a:lnSpc>
                <a:spcPts val="4709"/>
              </a:lnSpc>
            </a:pPr>
            <a:endParaRPr lang="en-US" sz="3363" spc="134" dirty="0">
              <a:solidFill>
                <a:srgbClr val="FFFFFF"/>
              </a:solidFill>
              <a:latin typeface="Didact Gothic"/>
              <a:ea typeface="Didact Gothic"/>
              <a:cs typeface="Didact Gothic"/>
              <a:sym typeface="Didact Gothic"/>
            </a:endParaRPr>
          </a:p>
          <a:p>
            <a:pPr algn="l">
              <a:lnSpc>
                <a:spcPts val="4709"/>
              </a:lnSpc>
            </a:pPr>
            <a:r>
              <a:rPr lang="en-US" sz="3363" u="sng" spc="134" dirty="0">
                <a:solidFill>
                  <a:srgbClr val="FFFFFF"/>
                </a:solidFill>
                <a:latin typeface="Didact Gothic"/>
                <a:ea typeface="Didact Gothic"/>
                <a:cs typeface="Didact Gothic"/>
                <a:sym typeface="Didact Gothic"/>
              </a:rPr>
              <a:t>Validation</a:t>
            </a:r>
            <a:r>
              <a:rPr lang="en-US" sz="3363" spc="134" dirty="0">
                <a:solidFill>
                  <a:srgbClr val="FFFFFF"/>
                </a:solidFill>
                <a:latin typeface="Didact Gothic"/>
                <a:ea typeface="Didact Gothic"/>
                <a:cs typeface="Didact Gothic"/>
                <a:sym typeface="Didact Gothic"/>
              </a:rPr>
              <a:t>:</a:t>
            </a:r>
          </a:p>
          <a:p>
            <a:pPr marL="726196" lvl="1" indent="-363098" algn="l">
              <a:lnSpc>
                <a:spcPts val="4709"/>
              </a:lnSpc>
              <a:buFont typeface="Arial"/>
              <a:buChar char="•"/>
            </a:pPr>
            <a:r>
              <a:rPr lang="en-US" sz="3363" spc="134" dirty="0">
                <a:solidFill>
                  <a:srgbClr val="FFFFFF"/>
                </a:solidFill>
                <a:latin typeface="Didact Gothic"/>
                <a:ea typeface="Didact Gothic"/>
                <a:cs typeface="Didact Gothic"/>
                <a:sym typeface="Didact Gothic"/>
              </a:rPr>
              <a:t>RMSLE – Best for big value ranges</a:t>
            </a:r>
          </a:p>
          <a:p>
            <a:pPr marL="726196" lvl="1" indent="-363098" algn="l">
              <a:lnSpc>
                <a:spcPts val="4709"/>
              </a:lnSpc>
              <a:buFont typeface="Arial"/>
              <a:buChar char="•"/>
            </a:pPr>
            <a:r>
              <a:rPr lang="en-US" sz="3363" spc="134" dirty="0">
                <a:solidFill>
                  <a:srgbClr val="FFFFFF"/>
                </a:solidFill>
                <a:latin typeface="Didact Gothic"/>
                <a:ea typeface="Didact Gothic"/>
                <a:cs typeface="Didact Gothic"/>
                <a:sym typeface="Didact Gothic"/>
              </a:rPr>
              <a:t>RMSE – Highlights large errors more</a:t>
            </a:r>
          </a:p>
          <a:p>
            <a:pPr marL="726196" lvl="1" indent="-363098" algn="l">
              <a:lnSpc>
                <a:spcPts val="4709"/>
              </a:lnSpc>
              <a:buFont typeface="Arial"/>
              <a:buChar char="•"/>
            </a:pPr>
            <a:r>
              <a:rPr lang="en-US" sz="3363" spc="134" dirty="0">
                <a:solidFill>
                  <a:srgbClr val="FFFFFF"/>
                </a:solidFill>
                <a:latin typeface="Didact Gothic"/>
                <a:ea typeface="Didact Gothic"/>
                <a:cs typeface="Didact Gothic"/>
                <a:sym typeface="Didact Gothic"/>
              </a:rPr>
              <a:t>MSE – Shows overall error</a:t>
            </a:r>
          </a:p>
          <a:p>
            <a:pPr marL="726196" lvl="1" indent="-363098" algn="l">
              <a:lnSpc>
                <a:spcPts val="4709"/>
              </a:lnSpc>
              <a:buFont typeface="Arial"/>
              <a:buChar char="•"/>
            </a:pPr>
            <a:r>
              <a:rPr lang="en-US" sz="3363" spc="134" dirty="0">
                <a:solidFill>
                  <a:srgbClr val="FFFFFF"/>
                </a:solidFill>
                <a:latin typeface="Didact Gothic"/>
                <a:ea typeface="Didact Gothic"/>
                <a:cs typeface="Didact Gothic"/>
                <a:sym typeface="Didact Gothic"/>
              </a:rPr>
              <a:t>MAE – Simple average error</a:t>
            </a:r>
          </a:p>
          <a:p>
            <a:pPr algn="l">
              <a:lnSpc>
                <a:spcPts val="4709"/>
              </a:lnSpc>
            </a:pPr>
            <a:endParaRPr lang="en-US" sz="3363" spc="134" dirty="0">
              <a:solidFill>
                <a:srgbClr val="FFFFFF"/>
              </a:solidFill>
              <a:latin typeface="Didact Gothic"/>
              <a:ea typeface="Didact Gothic"/>
              <a:cs typeface="Didact Gothic"/>
              <a:sym typeface="Didact Gothic"/>
            </a:endParaRPr>
          </a:p>
          <a:p>
            <a:pPr algn="l">
              <a:lnSpc>
                <a:spcPts val="4709"/>
              </a:lnSpc>
            </a:pPr>
            <a:endParaRPr lang="en-US" sz="3363" spc="134" dirty="0">
              <a:solidFill>
                <a:srgbClr val="FFFFFF"/>
              </a:solidFill>
              <a:latin typeface="Didact Gothic"/>
              <a:ea typeface="Didact Gothic"/>
              <a:cs typeface="Didact Gothic"/>
              <a:sym typeface="Didact Gothic"/>
            </a:endParaRPr>
          </a:p>
        </p:txBody>
      </p:sp>
      <p:sp>
        <p:nvSpPr>
          <p:cNvPr id="8" name="TextBox 8"/>
          <p:cNvSpPr txBox="1"/>
          <p:nvPr/>
        </p:nvSpPr>
        <p:spPr>
          <a:xfrm>
            <a:off x="1028700" y="1274951"/>
            <a:ext cx="9194850" cy="3868549"/>
          </a:xfrm>
          <a:prstGeom prst="rect">
            <a:avLst/>
          </a:prstGeom>
        </p:spPr>
        <p:txBody>
          <a:bodyPr lIns="0" tIns="0" rIns="0" bIns="0" rtlCol="0" anchor="t">
            <a:spAutoFit/>
          </a:bodyPr>
          <a:lstStyle/>
          <a:p>
            <a:pPr algn="l">
              <a:lnSpc>
                <a:spcPts val="5172"/>
              </a:lnSpc>
            </a:pPr>
            <a:r>
              <a:rPr lang="en-US" sz="3694" u="sng" spc="147" dirty="0">
                <a:solidFill>
                  <a:srgbClr val="FFFFFF"/>
                </a:solidFill>
                <a:latin typeface="Didact Gothic"/>
                <a:ea typeface="Didact Gothic"/>
                <a:cs typeface="Didact Gothic"/>
                <a:sym typeface="Didact Gothic"/>
              </a:rPr>
              <a:t>Models Evaluated: </a:t>
            </a:r>
          </a:p>
          <a:p>
            <a:pPr marL="797735" lvl="1" indent="-398867" algn="l">
              <a:lnSpc>
                <a:spcPts val="5172"/>
              </a:lnSpc>
              <a:buFont typeface="Arial"/>
              <a:buChar char="•"/>
            </a:pPr>
            <a:r>
              <a:rPr lang="en-US" sz="3694" spc="147" dirty="0">
                <a:solidFill>
                  <a:srgbClr val="FFFFFF"/>
                </a:solidFill>
                <a:latin typeface="Didact Gothic"/>
                <a:ea typeface="Didact Gothic"/>
                <a:cs typeface="Didact Gothic"/>
                <a:sym typeface="Didact Gothic"/>
              </a:rPr>
              <a:t>XGBoost </a:t>
            </a:r>
          </a:p>
          <a:p>
            <a:pPr marL="797735" lvl="1" indent="-398867" algn="l">
              <a:lnSpc>
                <a:spcPts val="5172"/>
              </a:lnSpc>
              <a:buFont typeface="Arial"/>
              <a:buChar char="•"/>
            </a:pPr>
            <a:r>
              <a:rPr lang="en-US" sz="3694" spc="147" dirty="0">
                <a:solidFill>
                  <a:srgbClr val="FFFFFF"/>
                </a:solidFill>
                <a:latin typeface="Didact Gothic"/>
                <a:ea typeface="Didact Gothic"/>
                <a:cs typeface="Didact Gothic"/>
                <a:sym typeface="Didact Gothic"/>
              </a:rPr>
              <a:t>LightGBM </a:t>
            </a:r>
          </a:p>
          <a:p>
            <a:pPr marL="797735" lvl="1" indent="-398867" algn="l">
              <a:lnSpc>
                <a:spcPts val="5172"/>
              </a:lnSpc>
              <a:buFont typeface="Arial"/>
              <a:buChar char="•"/>
            </a:pPr>
            <a:r>
              <a:rPr lang="en-US" sz="3694" spc="147" dirty="0">
                <a:solidFill>
                  <a:srgbClr val="FFFFFF"/>
                </a:solidFill>
                <a:latin typeface="Didact Gothic"/>
                <a:ea typeface="Didact Gothic"/>
                <a:cs typeface="Didact Gothic"/>
                <a:sym typeface="Didact Gothic"/>
              </a:rPr>
              <a:t>Random Forest Regression</a:t>
            </a:r>
          </a:p>
          <a:p>
            <a:pPr marL="797735" lvl="1" indent="-398867" algn="l">
              <a:lnSpc>
                <a:spcPts val="5172"/>
              </a:lnSpc>
              <a:buFont typeface="Arial"/>
              <a:buChar char="•"/>
            </a:pPr>
            <a:r>
              <a:rPr lang="en-US" sz="3694" spc="147" dirty="0">
                <a:solidFill>
                  <a:srgbClr val="FFFFFF"/>
                </a:solidFill>
                <a:latin typeface="Didact Gothic"/>
                <a:ea typeface="Didact Gothic"/>
                <a:cs typeface="Didact Gothic"/>
                <a:sym typeface="Didact Gothic"/>
              </a:rPr>
              <a:t>Linear Regression</a:t>
            </a:r>
          </a:p>
          <a:p>
            <a:pPr algn="l">
              <a:lnSpc>
                <a:spcPts val="5172"/>
              </a:lnSpc>
            </a:pPr>
            <a:endParaRPr lang="en-US" sz="3694" spc="147" dirty="0">
              <a:solidFill>
                <a:srgbClr val="FFFFFF"/>
              </a:solidFill>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895350"/>
            <a:ext cx="11011867" cy="1120256"/>
          </a:xfrm>
          <a:prstGeom prst="rect">
            <a:avLst/>
          </a:prstGeom>
        </p:spPr>
        <p:txBody>
          <a:bodyPr lIns="0" tIns="0" rIns="0" bIns="0" rtlCol="0" anchor="t">
            <a:spAutoFit/>
          </a:bodyPr>
          <a:lstStyle/>
          <a:p>
            <a:pPr algn="l">
              <a:lnSpc>
                <a:spcPts val="9128"/>
              </a:lnSpc>
              <a:spcBef>
                <a:spcPct val="0"/>
              </a:spcBef>
            </a:pPr>
            <a:r>
              <a:rPr lang="en-US" sz="6520" spc="-163">
                <a:solidFill>
                  <a:srgbClr val="F1F0F0"/>
                </a:solidFill>
                <a:latin typeface="Cardo"/>
                <a:ea typeface="Cardo"/>
                <a:cs typeface="Cardo"/>
                <a:sym typeface="Cardo"/>
              </a:rPr>
              <a:t>Model Tuning &amp; Optimization</a:t>
            </a:r>
          </a:p>
        </p:txBody>
      </p:sp>
      <p:sp>
        <p:nvSpPr>
          <p:cNvPr id="15" name="TextBox 15"/>
          <p:cNvSpPr txBox="1"/>
          <p:nvPr/>
        </p:nvSpPr>
        <p:spPr>
          <a:xfrm>
            <a:off x="1028700" y="2579820"/>
            <a:ext cx="11291694" cy="4920514"/>
          </a:xfrm>
          <a:prstGeom prst="rect">
            <a:avLst/>
          </a:prstGeom>
        </p:spPr>
        <p:txBody>
          <a:bodyPr lIns="0" tIns="0" rIns="0" bIns="0" rtlCol="0" anchor="t">
            <a:spAutoFit/>
          </a:bodyPr>
          <a:lstStyle/>
          <a:p>
            <a:pPr marL="662789" lvl="1" indent="-331395" algn="l">
              <a:lnSpc>
                <a:spcPts val="4297"/>
              </a:lnSpc>
              <a:buFont typeface="Arial"/>
              <a:buChar char="•"/>
            </a:pPr>
            <a:r>
              <a:rPr lang="en-US" sz="3069" spc="122" dirty="0">
                <a:solidFill>
                  <a:srgbClr val="FFFFFF"/>
                </a:solidFill>
                <a:latin typeface="Didact Gothic"/>
                <a:ea typeface="Didact Gothic"/>
                <a:cs typeface="Didact Gothic"/>
                <a:sym typeface="Didact Gothic"/>
              </a:rPr>
              <a:t>Applied </a:t>
            </a:r>
            <a:r>
              <a:rPr lang="en-US" sz="3069" u="sng" spc="122" dirty="0" err="1">
                <a:solidFill>
                  <a:srgbClr val="FFFF00"/>
                </a:solidFill>
                <a:latin typeface="Didact Gothic"/>
                <a:ea typeface="Didact Gothic"/>
                <a:cs typeface="Didact Gothic"/>
                <a:sym typeface="Didact Gothic"/>
              </a:rPr>
              <a:t>RandomizedSearchCV</a:t>
            </a:r>
            <a:endParaRPr lang="en-US" sz="3069" u="sng" spc="122" dirty="0">
              <a:solidFill>
                <a:srgbClr val="FFFF00"/>
              </a:solidFill>
              <a:latin typeface="Didact Gothic"/>
              <a:ea typeface="Didact Gothic"/>
              <a:cs typeface="Didact Gothic"/>
              <a:sym typeface="Didact Gothic"/>
            </a:endParaRPr>
          </a:p>
          <a:p>
            <a:pPr algn="l">
              <a:lnSpc>
                <a:spcPts val="4297"/>
              </a:lnSpc>
            </a:pPr>
            <a:endParaRPr lang="en-US" sz="3069" u="sng" spc="122" dirty="0">
              <a:solidFill>
                <a:srgbClr val="FFFFFF"/>
              </a:solidFill>
              <a:latin typeface="Didact Gothic"/>
              <a:ea typeface="Didact Gothic"/>
              <a:cs typeface="Didact Gothic"/>
              <a:sym typeface="Didact Gothic"/>
            </a:endParaRPr>
          </a:p>
          <a:p>
            <a:pPr marL="662789" lvl="1" indent="-331395" algn="l">
              <a:lnSpc>
                <a:spcPts val="4297"/>
              </a:lnSpc>
              <a:buFont typeface="Arial"/>
              <a:buChar char="•"/>
            </a:pPr>
            <a:r>
              <a:rPr lang="en-US" sz="3069" spc="122" dirty="0">
                <a:solidFill>
                  <a:srgbClr val="FFFFFF"/>
                </a:solidFill>
                <a:latin typeface="Didact Gothic"/>
                <a:ea typeface="Didact Gothic"/>
                <a:cs typeface="Didact Gothic"/>
                <a:sym typeface="Didact Gothic"/>
              </a:rPr>
              <a:t>Tuned key params: </a:t>
            </a:r>
            <a:r>
              <a:rPr lang="en-US" sz="3069" u="sng" spc="122" dirty="0" err="1">
                <a:solidFill>
                  <a:srgbClr val="FFFF00"/>
                </a:solidFill>
                <a:latin typeface="Didact Gothic"/>
                <a:ea typeface="Didact Gothic"/>
                <a:cs typeface="Didact Gothic"/>
                <a:sym typeface="Didact Gothic"/>
              </a:rPr>
              <a:t>max_depth</a:t>
            </a:r>
            <a:r>
              <a:rPr lang="en-US" sz="3069" spc="122" dirty="0">
                <a:solidFill>
                  <a:srgbClr val="FFFF00"/>
                </a:solidFill>
                <a:latin typeface="Didact Gothic"/>
                <a:ea typeface="Didact Gothic"/>
                <a:cs typeface="Didact Gothic"/>
                <a:sym typeface="Didact Gothic"/>
              </a:rPr>
              <a:t>, </a:t>
            </a:r>
            <a:r>
              <a:rPr lang="en-US" sz="3069" u="sng" spc="122" dirty="0" err="1">
                <a:solidFill>
                  <a:srgbClr val="FFFF00"/>
                </a:solidFill>
                <a:latin typeface="Didact Gothic"/>
                <a:ea typeface="Didact Gothic"/>
                <a:cs typeface="Didact Gothic"/>
                <a:sym typeface="Didact Gothic"/>
              </a:rPr>
              <a:t>learning_rate</a:t>
            </a:r>
            <a:r>
              <a:rPr lang="en-US" sz="3069" spc="122" dirty="0">
                <a:solidFill>
                  <a:srgbClr val="FFFF00"/>
                </a:solidFill>
                <a:latin typeface="Didact Gothic"/>
                <a:ea typeface="Didact Gothic"/>
                <a:cs typeface="Didact Gothic"/>
                <a:sym typeface="Didact Gothic"/>
              </a:rPr>
              <a:t>, </a:t>
            </a:r>
            <a:r>
              <a:rPr lang="en-US" sz="3069" u="sng" spc="122" dirty="0" err="1">
                <a:solidFill>
                  <a:srgbClr val="FFFF00"/>
                </a:solidFill>
                <a:latin typeface="Didact Gothic"/>
                <a:ea typeface="Didact Gothic"/>
                <a:cs typeface="Didact Gothic"/>
                <a:sym typeface="Didact Gothic"/>
              </a:rPr>
              <a:t>num_leaves</a:t>
            </a:r>
            <a:r>
              <a:rPr lang="en-US" sz="3069" spc="122" dirty="0">
                <a:solidFill>
                  <a:srgbClr val="FFFF00"/>
                </a:solidFill>
                <a:latin typeface="Didact Gothic"/>
                <a:ea typeface="Didact Gothic"/>
                <a:cs typeface="Didact Gothic"/>
                <a:sym typeface="Didact Gothic"/>
              </a:rPr>
              <a:t>, </a:t>
            </a:r>
            <a:r>
              <a:rPr lang="en-US" sz="3069" u="sng" spc="122" dirty="0" err="1">
                <a:solidFill>
                  <a:srgbClr val="FFFF00"/>
                </a:solidFill>
                <a:latin typeface="Didact Gothic"/>
                <a:ea typeface="Didact Gothic"/>
                <a:cs typeface="Didact Gothic"/>
                <a:sym typeface="Didact Gothic"/>
              </a:rPr>
              <a:t>n_estimators</a:t>
            </a:r>
            <a:endParaRPr lang="en-US" sz="3069" u="sng" spc="122" dirty="0">
              <a:solidFill>
                <a:srgbClr val="FFFF00"/>
              </a:solidFill>
              <a:latin typeface="Didact Gothic"/>
              <a:ea typeface="Didact Gothic"/>
              <a:cs typeface="Didact Gothic"/>
              <a:sym typeface="Didact Gothic"/>
            </a:endParaRPr>
          </a:p>
          <a:p>
            <a:pPr algn="l">
              <a:lnSpc>
                <a:spcPts val="4297"/>
              </a:lnSpc>
            </a:pPr>
            <a:endParaRPr lang="en-US" sz="3069" u="sng" spc="122" dirty="0">
              <a:solidFill>
                <a:srgbClr val="FFFFFF"/>
              </a:solidFill>
              <a:latin typeface="Didact Gothic"/>
              <a:ea typeface="Didact Gothic"/>
              <a:cs typeface="Didact Gothic"/>
              <a:sym typeface="Didact Gothic"/>
            </a:endParaRPr>
          </a:p>
          <a:p>
            <a:pPr marL="662789" lvl="1" indent="-331395" algn="l">
              <a:lnSpc>
                <a:spcPts val="4297"/>
              </a:lnSpc>
              <a:buFont typeface="Arial"/>
              <a:buChar char="•"/>
            </a:pPr>
            <a:r>
              <a:rPr lang="en-US" sz="3069" spc="122" dirty="0">
                <a:solidFill>
                  <a:srgbClr val="FFFFFF"/>
                </a:solidFill>
                <a:latin typeface="Didact Gothic"/>
                <a:ea typeface="Didact Gothic"/>
                <a:cs typeface="Didact Gothic"/>
                <a:sym typeface="Didact Gothic"/>
              </a:rPr>
              <a:t>Best performance: X</a:t>
            </a:r>
            <a:r>
              <a:rPr lang="en-US" sz="3069" u="none" spc="122" dirty="0">
                <a:solidFill>
                  <a:srgbClr val="FFFFFF"/>
                </a:solidFill>
                <a:latin typeface="Didact Gothic"/>
                <a:ea typeface="Didact Gothic"/>
                <a:cs typeface="Didact Gothic"/>
                <a:sym typeface="Didact Gothic"/>
              </a:rPr>
              <a:t>GB</a:t>
            </a:r>
            <a:r>
              <a:rPr lang="en-US" sz="3069" spc="122" dirty="0">
                <a:solidFill>
                  <a:srgbClr val="FFFFFF"/>
                </a:solidFill>
                <a:latin typeface="Didact Gothic"/>
                <a:ea typeface="Didact Gothic"/>
                <a:cs typeface="Didact Gothic"/>
                <a:sym typeface="Didact Gothic"/>
              </a:rPr>
              <a:t>oost </a:t>
            </a:r>
            <a:r>
              <a:rPr lang="en-US" sz="3069" u="none" spc="122" dirty="0">
                <a:solidFill>
                  <a:srgbClr val="FFFFFF"/>
                </a:solidFill>
                <a:latin typeface="Didact Gothic"/>
                <a:ea typeface="Didact Gothic"/>
                <a:cs typeface="Didact Gothic"/>
                <a:sym typeface="Didact Gothic"/>
              </a:rPr>
              <a:t>M</a:t>
            </a:r>
            <a:r>
              <a:rPr lang="en-US" sz="3069" spc="122" dirty="0">
                <a:solidFill>
                  <a:srgbClr val="FFFFFF"/>
                </a:solidFill>
                <a:latin typeface="Didact Gothic"/>
                <a:ea typeface="Didact Gothic"/>
                <a:cs typeface="Didact Gothic"/>
                <a:sym typeface="Didact Gothic"/>
              </a:rPr>
              <a:t>odel shows a marked improvement in predictive performance</a:t>
            </a:r>
          </a:p>
          <a:p>
            <a:pPr algn="l">
              <a:lnSpc>
                <a:spcPts val="4297"/>
              </a:lnSpc>
            </a:pPr>
            <a:endParaRPr lang="en-US" sz="3069" spc="122" dirty="0">
              <a:solidFill>
                <a:srgbClr val="FFFFFF"/>
              </a:solidFill>
              <a:latin typeface="Didact Gothic"/>
              <a:ea typeface="Didact Gothic"/>
              <a:cs typeface="Didact Gothic"/>
              <a:sym typeface="Didact Gothic"/>
            </a:endParaRPr>
          </a:p>
          <a:p>
            <a:pPr algn="l">
              <a:lnSpc>
                <a:spcPts val="4297"/>
              </a:lnSpc>
            </a:pPr>
            <a:endParaRPr lang="en-US" sz="3069" spc="122" dirty="0">
              <a:solidFill>
                <a:srgbClr val="FFFFFF"/>
              </a:solidFill>
              <a:latin typeface="Didact Gothic"/>
              <a:ea typeface="Didact Gothic"/>
              <a:cs typeface="Didact Gothic"/>
              <a:sym typeface="Didact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9105612" y="3714607"/>
            <a:ext cx="7835758" cy="4694589"/>
          </a:xfrm>
          <a:custGeom>
            <a:avLst/>
            <a:gdLst/>
            <a:ahLst/>
            <a:cxnLst/>
            <a:rect l="l" t="t" r="r" b="b"/>
            <a:pathLst>
              <a:path w="7835758" h="4694589">
                <a:moveTo>
                  <a:pt x="0" y="0"/>
                </a:moveTo>
                <a:lnTo>
                  <a:pt x="7835758" y="0"/>
                </a:lnTo>
                <a:lnTo>
                  <a:pt x="7835758" y="4694589"/>
                </a:lnTo>
                <a:lnTo>
                  <a:pt x="0" y="4694589"/>
                </a:lnTo>
                <a:lnTo>
                  <a:pt x="0" y="0"/>
                </a:lnTo>
                <a:close/>
              </a:path>
            </a:pathLst>
          </a:custGeom>
          <a:blipFill>
            <a:blip r:embed="rId5">
              <a:extLst>
                <a:ext uri="{28A0092B-C50C-407E-A947-70E740481C1C}">
                  <a14:useLocalDpi xmlns:a14="http://schemas.microsoft.com/office/drawing/2010/main" val="0"/>
                </a:ext>
              </a:extLst>
            </a:blip>
            <a:stretch>
              <a:fillRect/>
            </a:stretch>
          </a:blipFill>
        </p:spPr>
        <p:txBody>
          <a:bodyPr/>
          <a:lstStyle/>
          <a:p>
            <a:endParaRPr lang="en-US"/>
          </a:p>
        </p:txBody>
      </p:sp>
      <p:sp>
        <p:nvSpPr>
          <p:cNvPr id="15" name="TextBox 15"/>
          <p:cNvSpPr txBox="1"/>
          <p:nvPr/>
        </p:nvSpPr>
        <p:spPr>
          <a:xfrm>
            <a:off x="1028700" y="895350"/>
            <a:ext cx="11011867" cy="1120256"/>
          </a:xfrm>
          <a:prstGeom prst="rect">
            <a:avLst/>
          </a:prstGeom>
        </p:spPr>
        <p:txBody>
          <a:bodyPr lIns="0" tIns="0" rIns="0" bIns="0" rtlCol="0" anchor="t">
            <a:spAutoFit/>
          </a:bodyPr>
          <a:lstStyle/>
          <a:p>
            <a:pPr algn="l">
              <a:lnSpc>
                <a:spcPts val="9128"/>
              </a:lnSpc>
              <a:spcBef>
                <a:spcPct val="0"/>
              </a:spcBef>
            </a:pPr>
            <a:r>
              <a:rPr lang="en-US" sz="6520" spc="-163">
                <a:solidFill>
                  <a:srgbClr val="F1F0F0"/>
                </a:solidFill>
                <a:latin typeface="Cardo"/>
                <a:ea typeface="Cardo"/>
                <a:cs typeface="Cardo"/>
                <a:sym typeface="Cardo"/>
              </a:rPr>
              <a:t>Understanding the Model</a:t>
            </a:r>
          </a:p>
        </p:txBody>
      </p:sp>
      <p:sp>
        <p:nvSpPr>
          <p:cNvPr id="16" name="TextBox 16"/>
          <p:cNvSpPr txBox="1"/>
          <p:nvPr/>
        </p:nvSpPr>
        <p:spPr>
          <a:xfrm>
            <a:off x="1028700" y="2579820"/>
            <a:ext cx="11291694" cy="5471947"/>
          </a:xfrm>
          <a:prstGeom prst="rect">
            <a:avLst/>
          </a:prstGeom>
        </p:spPr>
        <p:txBody>
          <a:bodyPr lIns="0" tIns="0" rIns="0" bIns="0" rtlCol="0" anchor="t">
            <a:spAutoFit/>
          </a:bodyPr>
          <a:lstStyle/>
          <a:p>
            <a:pPr marL="662790" lvl="1" indent="-331395" algn="l">
              <a:lnSpc>
                <a:spcPts val="4297"/>
              </a:lnSpc>
              <a:buFont typeface="Arial"/>
              <a:buChar char="•"/>
            </a:pPr>
            <a:r>
              <a:rPr lang="en-US" sz="3069" spc="122" dirty="0">
                <a:solidFill>
                  <a:srgbClr val="FFFFFF"/>
                </a:solidFill>
                <a:latin typeface="Didact Gothic"/>
                <a:ea typeface="Didact Gothic"/>
                <a:cs typeface="Didact Gothic"/>
                <a:sym typeface="Didact Gothic"/>
              </a:rPr>
              <a:t>Used </a:t>
            </a:r>
            <a:r>
              <a:rPr lang="en-US" sz="3069" spc="122" dirty="0">
                <a:solidFill>
                  <a:srgbClr val="FFFF00"/>
                </a:solidFill>
                <a:latin typeface="Didact Gothic"/>
                <a:ea typeface="Didact Gothic"/>
                <a:cs typeface="Didact Gothic"/>
                <a:sym typeface="Didact Gothic"/>
              </a:rPr>
              <a:t>RandomForest regressor</a:t>
            </a:r>
            <a:r>
              <a:rPr lang="en-US" sz="3069" u="none" spc="122" dirty="0">
                <a:solidFill>
                  <a:srgbClr val="FFFFFF"/>
                </a:solidFill>
                <a:latin typeface="Didact Gothic"/>
                <a:ea typeface="Didact Gothic"/>
                <a:cs typeface="Didact Gothic"/>
                <a:sym typeface="Didact Gothic"/>
              </a:rPr>
              <a:t> </a:t>
            </a:r>
            <a:r>
              <a:rPr lang="en-US" sz="3069" spc="122" dirty="0">
                <a:solidFill>
                  <a:srgbClr val="FFFFFF"/>
                </a:solidFill>
                <a:latin typeface="Didact Gothic"/>
                <a:ea typeface="Didact Gothic"/>
                <a:cs typeface="Didact Gothic"/>
                <a:sym typeface="Didact Gothic"/>
              </a:rPr>
              <a:t>t</a:t>
            </a:r>
            <a:r>
              <a:rPr lang="en-US" sz="3069" u="none" spc="122" dirty="0">
                <a:solidFill>
                  <a:srgbClr val="FFFFFF"/>
                </a:solidFill>
                <a:latin typeface="Didact Gothic"/>
                <a:ea typeface="Didact Gothic"/>
                <a:cs typeface="Didact Gothic"/>
                <a:sym typeface="Didact Gothic"/>
              </a:rPr>
              <a:t>o</a:t>
            </a:r>
            <a:r>
              <a:rPr lang="en-US" sz="3069" spc="122" dirty="0">
                <a:solidFill>
                  <a:srgbClr val="FFFFFF"/>
                </a:solidFill>
                <a:latin typeface="Didact Gothic"/>
                <a:ea typeface="Didact Gothic"/>
                <a:cs typeface="Didact Gothic"/>
                <a:sym typeface="Didact Gothic"/>
              </a:rPr>
              <a:t> s</a:t>
            </a:r>
            <a:r>
              <a:rPr lang="en-US" sz="3069" u="none" spc="122" dirty="0">
                <a:solidFill>
                  <a:srgbClr val="FFFFFF"/>
                </a:solidFill>
                <a:latin typeface="Didact Gothic"/>
                <a:ea typeface="Didact Gothic"/>
                <a:cs typeface="Didact Gothic"/>
                <a:sym typeface="Didact Gothic"/>
              </a:rPr>
              <a:t>ee</a:t>
            </a:r>
            <a:r>
              <a:rPr lang="en-US" sz="3069" spc="122" dirty="0">
                <a:solidFill>
                  <a:srgbClr val="FFFFFF"/>
                </a:solidFill>
                <a:latin typeface="Didact Gothic"/>
                <a:ea typeface="Didact Gothic"/>
                <a:cs typeface="Didact Gothic"/>
                <a:sym typeface="Didact Gothic"/>
              </a:rPr>
              <a:t> whi</a:t>
            </a:r>
            <a:r>
              <a:rPr lang="en-US" sz="3069" u="none" spc="122" dirty="0">
                <a:solidFill>
                  <a:srgbClr val="FFFFFF"/>
                </a:solidFill>
                <a:latin typeface="Didact Gothic"/>
                <a:ea typeface="Didact Gothic"/>
                <a:cs typeface="Didact Gothic"/>
                <a:sym typeface="Didact Gothic"/>
              </a:rPr>
              <a:t>ch</a:t>
            </a:r>
            <a:r>
              <a:rPr lang="en-US" sz="3069" spc="122" dirty="0">
                <a:solidFill>
                  <a:srgbClr val="FFFFFF"/>
                </a:solidFill>
                <a:latin typeface="Didact Gothic"/>
                <a:ea typeface="Didact Gothic"/>
                <a:cs typeface="Didact Gothic"/>
                <a:sym typeface="Didact Gothic"/>
              </a:rPr>
              <a:t> features </a:t>
            </a:r>
            <a:r>
              <a:rPr lang="en-US" sz="3069" u="none" spc="122" dirty="0">
                <a:solidFill>
                  <a:srgbClr val="FFFFFF"/>
                </a:solidFill>
                <a:latin typeface="Didact Gothic"/>
                <a:ea typeface="Didact Gothic"/>
                <a:cs typeface="Didact Gothic"/>
                <a:sym typeface="Didact Gothic"/>
              </a:rPr>
              <a:t>ma</a:t>
            </a:r>
            <a:r>
              <a:rPr lang="en-US" sz="3069" spc="122" dirty="0">
                <a:solidFill>
                  <a:srgbClr val="FFFFFF"/>
                </a:solidFill>
                <a:latin typeface="Didact Gothic"/>
                <a:ea typeface="Didact Gothic"/>
                <a:cs typeface="Didact Gothic"/>
                <a:sym typeface="Didact Gothic"/>
              </a:rPr>
              <a:t>t</a:t>
            </a:r>
            <a:r>
              <a:rPr lang="en-US" sz="3069" u="none" spc="122" dirty="0">
                <a:solidFill>
                  <a:srgbClr val="FFFFFF"/>
                </a:solidFill>
                <a:latin typeface="Didact Gothic"/>
                <a:ea typeface="Didact Gothic"/>
                <a:cs typeface="Didact Gothic"/>
                <a:sym typeface="Didact Gothic"/>
              </a:rPr>
              <a:t>tere</a:t>
            </a:r>
            <a:r>
              <a:rPr lang="en-US" sz="3069" spc="122" dirty="0">
                <a:solidFill>
                  <a:srgbClr val="FFFFFF"/>
                </a:solidFill>
                <a:latin typeface="Didact Gothic"/>
                <a:ea typeface="Didact Gothic"/>
                <a:cs typeface="Didact Gothic"/>
                <a:sym typeface="Didact Gothic"/>
              </a:rPr>
              <a:t>d </a:t>
            </a:r>
            <a:r>
              <a:rPr lang="en-US" sz="3069" u="none" spc="122" dirty="0">
                <a:solidFill>
                  <a:srgbClr val="FFFFFF"/>
                </a:solidFill>
                <a:latin typeface="Didact Gothic"/>
                <a:ea typeface="Didact Gothic"/>
                <a:cs typeface="Didact Gothic"/>
                <a:sym typeface="Didact Gothic"/>
              </a:rPr>
              <a:t>m</a:t>
            </a:r>
            <a:r>
              <a:rPr lang="en-US" sz="3069" spc="122" dirty="0">
                <a:solidFill>
                  <a:srgbClr val="FFFFFF"/>
                </a:solidFill>
                <a:latin typeface="Didact Gothic"/>
                <a:ea typeface="Didact Gothic"/>
                <a:cs typeface="Didact Gothic"/>
                <a:sym typeface="Didact Gothic"/>
              </a:rPr>
              <a:t>o</a:t>
            </a:r>
            <a:r>
              <a:rPr lang="en-US" sz="3069" u="none" spc="122" dirty="0">
                <a:solidFill>
                  <a:srgbClr val="FFFFFF"/>
                </a:solidFill>
                <a:latin typeface="Didact Gothic"/>
                <a:ea typeface="Didact Gothic"/>
                <a:cs typeface="Didact Gothic"/>
                <a:sym typeface="Didact Gothic"/>
              </a:rPr>
              <a:t>s</a:t>
            </a:r>
            <a:r>
              <a:rPr lang="en-US" sz="3069" spc="122" dirty="0">
                <a:solidFill>
                  <a:srgbClr val="FFFFFF"/>
                </a:solidFill>
                <a:latin typeface="Didact Gothic"/>
                <a:ea typeface="Didact Gothic"/>
                <a:cs typeface="Didact Gothic"/>
                <a:sym typeface="Didact Gothic"/>
              </a:rPr>
              <a:t>t</a:t>
            </a:r>
          </a:p>
          <a:p>
            <a:pPr algn="l">
              <a:lnSpc>
                <a:spcPts val="4297"/>
              </a:lnSpc>
            </a:pPr>
            <a:endParaRPr lang="en-US" sz="3069" spc="122" dirty="0">
              <a:solidFill>
                <a:srgbClr val="FFFFFF"/>
              </a:solidFill>
              <a:latin typeface="Didact Gothic"/>
              <a:ea typeface="Didact Gothic"/>
              <a:cs typeface="Didact Gothic"/>
              <a:sym typeface="Didact Gothic"/>
            </a:endParaRPr>
          </a:p>
          <a:p>
            <a:pPr algn="l">
              <a:lnSpc>
                <a:spcPts val="4297"/>
              </a:lnSpc>
            </a:pPr>
            <a:r>
              <a:rPr lang="en-US" sz="3069" spc="122" dirty="0">
                <a:solidFill>
                  <a:srgbClr val="FFFFFF"/>
                </a:solidFill>
                <a:latin typeface="Didact Gothic"/>
                <a:ea typeface="Didact Gothic"/>
                <a:cs typeface="Didact Gothic"/>
                <a:sym typeface="Didact Gothic"/>
              </a:rPr>
              <a:t>       Mo</a:t>
            </a:r>
            <a:r>
              <a:rPr lang="en-US" sz="3069" u="none" spc="122" dirty="0">
                <a:solidFill>
                  <a:srgbClr val="FFFFFF"/>
                </a:solidFill>
                <a:latin typeface="Didact Gothic"/>
                <a:ea typeface="Didact Gothic"/>
                <a:cs typeface="Didact Gothic"/>
                <a:sym typeface="Didact Gothic"/>
              </a:rPr>
              <a:t>st</a:t>
            </a:r>
            <a:r>
              <a:rPr lang="en-US" sz="3069" spc="122" dirty="0">
                <a:solidFill>
                  <a:srgbClr val="FFFFFF"/>
                </a:solidFill>
                <a:latin typeface="Didact Gothic"/>
                <a:ea typeface="Didact Gothic"/>
                <a:cs typeface="Didact Gothic"/>
                <a:sym typeface="Didact Gothic"/>
              </a:rPr>
              <a:t> </a:t>
            </a:r>
            <a:r>
              <a:rPr lang="en-US" sz="3069" u="none" spc="122" dirty="0">
                <a:solidFill>
                  <a:srgbClr val="FFFFFF"/>
                </a:solidFill>
                <a:latin typeface="Didact Gothic"/>
                <a:ea typeface="Didact Gothic"/>
                <a:cs typeface="Didact Gothic"/>
                <a:sym typeface="Didact Gothic"/>
              </a:rPr>
              <a:t>im</a:t>
            </a:r>
            <a:r>
              <a:rPr lang="en-US" sz="3069" spc="122" dirty="0">
                <a:solidFill>
                  <a:srgbClr val="FFFFFF"/>
                </a:solidFill>
                <a:latin typeface="Didact Gothic"/>
                <a:ea typeface="Didact Gothic"/>
                <a:cs typeface="Didact Gothic"/>
                <a:sym typeface="Didact Gothic"/>
              </a:rPr>
              <a:t>port</a:t>
            </a:r>
            <a:r>
              <a:rPr lang="en-US" sz="3069" u="none" spc="122" dirty="0">
                <a:solidFill>
                  <a:srgbClr val="FFFFFF"/>
                </a:solidFill>
                <a:latin typeface="Didact Gothic"/>
                <a:ea typeface="Didact Gothic"/>
                <a:cs typeface="Didact Gothic"/>
                <a:sym typeface="Didact Gothic"/>
              </a:rPr>
              <a:t>a</a:t>
            </a:r>
            <a:r>
              <a:rPr lang="en-US" sz="3069" spc="122" dirty="0">
                <a:solidFill>
                  <a:srgbClr val="FFFFFF"/>
                </a:solidFill>
                <a:latin typeface="Didact Gothic"/>
                <a:ea typeface="Didact Gothic"/>
                <a:cs typeface="Didact Gothic"/>
                <a:sym typeface="Didact Gothic"/>
              </a:rPr>
              <a:t>n</a:t>
            </a:r>
            <a:r>
              <a:rPr lang="en-US" sz="3069" u="none" spc="122" dirty="0">
                <a:solidFill>
                  <a:srgbClr val="FFFFFF"/>
                </a:solidFill>
                <a:latin typeface="Didact Gothic"/>
                <a:ea typeface="Didact Gothic"/>
                <a:cs typeface="Didact Gothic"/>
                <a:sym typeface="Didact Gothic"/>
              </a:rPr>
              <a:t>t</a:t>
            </a:r>
            <a:r>
              <a:rPr lang="en-US" sz="3069" spc="122" dirty="0">
                <a:solidFill>
                  <a:srgbClr val="FFFFFF"/>
                </a:solidFill>
                <a:latin typeface="Didact Gothic"/>
                <a:ea typeface="Didact Gothic"/>
                <a:cs typeface="Didact Gothic"/>
                <a:sym typeface="Didact Gothic"/>
              </a:rPr>
              <a:t>:</a:t>
            </a:r>
          </a:p>
          <a:p>
            <a:pPr marL="1325580"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Prices</a:t>
            </a:r>
          </a:p>
          <a:p>
            <a:pPr marL="1325580"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Families 5,3,1,4,2</a:t>
            </a:r>
          </a:p>
          <a:p>
            <a:pPr marL="1325580"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Onpromotion</a:t>
            </a:r>
          </a:p>
          <a:p>
            <a:pPr marL="1325580" lvl="2" indent="-441860">
              <a:lnSpc>
                <a:spcPts val="4297"/>
              </a:lnSpc>
              <a:buFont typeface="Arial"/>
              <a:buChar char="⚬"/>
            </a:pPr>
            <a:r>
              <a:rPr lang="en-US" sz="3069" spc="122" dirty="0">
                <a:solidFill>
                  <a:srgbClr val="FFFFFF"/>
                </a:solidFill>
                <a:latin typeface="Didact Gothic"/>
                <a:ea typeface="Didact Gothic"/>
                <a:cs typeface="Didact Gothic"/>
                <a:sym typeface="Didact Gothic"/>
              </a:rPr>
              <a:t>Oil prices</a:t>
            </a:r>
          </a:p>
          <a:p>
            <a:pPr marL="1325580"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Store number and type</a:t>
            </a:r>
          </a:p>
          <a:p>
            <a:pPr algn="l">
              <a:lnSpc>
                <a:spcPts val="4297"/>
              </a:lnSpc>
            </a:pPr>
            <a:endParaRPr lang="en-US" sz="3069" spc="122" dirty="0">
              <a:solidFill>
                <a:srgbClr val="FFFFFF"/>
              </a:solidFill>
              <a:latin typeface="Didact Gothic"/>
              <a:ea typeface="Didact Gothic"/>
              <a:cs typeface="Didact Gothic"/>
              <a:sym typeface="Didact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895350"/>
            <a:ext cx="6236709" cy="1120256"/>
          </a:xfrm>
          <a:prstGeom prst="rect">
            <a:avLst/>
          </a:prstGeom>
        </p:spPr>
        <p:txBody>
          <a:bodyPr lIns="0" tIns="0" rIns="0" bIns="0" rtlCol="0" anchor="t">
            <a:spAutoFit/>
          </a:bodyPr>
          <a:lstStyle/>
          <a:p>
            <a:pPr algn="l">
              <a:lnSpc>
                <a:spcPts val="9128"/>
              </a:lnSpc>
              <a:spcBef>
                <a:spcPct val="0"/>
              </a:spcBef>
            </a:pPr>
            <a:r>
              <a:rPr lang="en-US" sz="6520" spc="-163">
                <a:solidFill>
                  <a:srgbClr val="FFFFFF"/>
                </a:solidFill>
                <a:latin typeface="Cardo"/>
                <a:ea typeface="Cardo"/>
                <a:cs typeface="Cardo"/>
                <a:sym typeface="Cardo"/>
              </a:rPr>
              <a:t>Dynamic Pricing</a:t>
            </a:r>
          </a:p>
        </p:txBody>
      </p:sp>
      <p:sp>
        <p:nvSpPr>
          <p:cNvPr id="15" name="TextBox 15"/>
          <p:cNvSpPr txBox="1"/>
          <p:nvPr/>
        </p:nvSpPr>
        <p:spPr>
          <a:xfrm>
            <a:off x="1044142" y="2860455"/>
            <a:ext cx="8826344" cy="4949349"/>
          </a:xfrm>
          <a:prstGeom prst="rect">
            <a:avLst/>
          </a:prstGeom>
        </p:spPr>
        <p:txBody>
          <a:bodyPr lIns="0" tIns="0" rIns="0" bIns="0" rtlCol="0" anchor="t">
            <a:spAutoFit/>
          </a:bodyPr>
          <a:lstStyle/>
          <a:p>
            <a:pPr marL="611524" lvl="1" indent="-305762" algn="l">
              <a:lnSpc>
                <a:spcPts val="3965"/>
              </a:lnSpc>
              <a:buFont typeface="Arial"/>
              <a:buChar char="•"/>
            </a:pPr>
            <a:r>
              <a:rPr lang="en-US" sz="2832" spc="113">
                <a:solidFill>
                  <a:srgbClr val="FFFFFF"/>
                </a:solidFill>
                <a:latin typeface="Didact Gothic"/>
                <a:ea typeface="Didact Gothic"/>
                <a:cs typeface="Didact Gothic"/>
                <a:sym typeface="Didact Gothic"/>
              </a:rPr>
              <a:t>Studied how price affects how much people buy</a:t>
            </a:r>
          </a:p>
          <a:p>
            <a:pPr algn="l">
              <a:lnSpc>
                <a:spcPts val="3965"/>
              </a:lnSpc>
            </a:pPr>
            <a:endParaRPr lang="en-US" sz="2832" spc="113">
              <a:solidFill>
                <a:srgbClr val="FFFFFF"/>
              </a:solidFill>
              <a:latin typeface="Didact Gothic"/>
              <a:ea typeface="Didact Gothic"/>
              <a:cs typeface="Didact Gothic"/>
              <a:sym typeface="Didact Gothic"/>
            </a:endParaRPr>
          </a:p>
          <a:p>
            <a:pPr marL="611524" lvl="1" indent="-305762" algn="l">
              <a:lnSpc>
                <a:spcPts val="3965"/>
              </a:lnSpc>
              <a:buFont typeface="Arial"/>
              <a:buChar char="•"/>
            </a:pPr>
            <a:r>
              <a:rPr lang="en-US" sz="2832" spc="113">
                <a:solidFill>
                  <a:srgbClr val="FFFFFF"/>
                </a:solidFill>
                <a:latin typeface="Didact Gothic"/>
                <a:ea typeface="Didact Gothic"/>
                <a:cs typeface="Didact Gothic"/>
                <a:sym typeface="Didact Gothic"/>
              </a:rPr>
              <a:t>Tried different price changes to see what boosts profit</a:t>
            </a:r>
          </a:p>
          <a:p>
            <a:pPr algn="l">
              <a:lnSpc>
                <a:spcPts val="3965"/>
              </a:lnSpc>
            </a:pPr>
            <a:endParaRPr lang="en-US" sz="2832" spc="113">
              <a:solidFill>
                <a:srgbClr val="FFFFFF"/>
              </a:solidFill>
              <a:latin typeface="Didact Gothic"/>
              <a:ea typeface="Didact Gothic"/>
              <a:cs typeface="Didact Gothic"/>
              <a:sym typeface="Didact Gothic"/>
            </a:endParaRPr>
          </a:p>
          <a:p>
            <a:pPr marL="611524" lvl="1" indent="-305762" algn="l">
              <a:lnSpc>
                <a:spcPts val="3965"/>
              </a:lnSpc>
              <a:buFont typeface="Arial"/>
              <a:buChar char="•"/>
            </a:pPr>
            <a:r>
              <a:rPr lang="en-US" sz="2832" spc="113">
                <a:solidFill>
                  <a:srgbClr val="FFFFFF"/>
                </a:solidFill>
                <a:latin typeface="Didact Gothic"/>
                <a:ea typeface="Didact Gothic"/>
                <a:cs typeface="Didact Gothic"/>
                <a:sym typeface="Didact Gothic"/>
              </a:rPr>
              <a:t>Some pricing strategies could increase profits by up to 15%</a:t>
            </a:r>
          </a:p>
          <a:p>
            <a:pPr algn="l">
              <a:lnSpc>
                <a:spcPts val="3965"/>
              </a:lnSpc>
            </a:pPr>
            <a:endParaRPr lang="en-US" sz="2832" spc="113">
              <a:solidFill>
                <a:srgbClr val="FFFFFF"/>
              </a:solidFill>
              <a:latin typeface="Didact Gothic"/>
              <a:ea typeface="Didact Gothic"/>
              <a:cs typeface="Didact Gothic"/>
              <a:sym typeface="Didact Gothic"/>
            </a:endParaRPr>
          </a:p>
          <a:p>
            <a:pPr marL="611524" lvl="1" indent="-305762" algn="l">
              <a:lnSpc>
                <a:spcPts val="3965"/>
              </a:lnSpc>
              <a:buFont typeface="Arial"/>
              <a:buChar char="•"/>
            </a:pPr>
            <a:r>
              <a:rPr lang="en-US" sz="2832" spc="113">
                <a:solidFill>
                  <a:srgbClr val="FFFFFF"/>
                </a:solidFill>
                <a:latin typeface="Didact Gothic"/>
                <a:ea typeface="Didact Gothic"/>
                <a:cs typeface="Didact Gothic"/>
                <a:sym typeface="Didact Gothic"/>
              </a:rPr>
              <a:t>Helps plan smarter promotions</a:t>
            </a:r>
          </a:p>
          <a:p>
            <a:pPr algn="l">
              <a:lnSpc>
                <a:spcPts val="3965"/>
              </a:lnSpc>
            </a:pPr>
            <a:endParaRPr lang="en-US" sz="2832" spc="113">
              <a:solidFill>
                <a:srgbClr val="FFFFFF"/>
              </a:solidFill>
              <a:latin typeface="Didact Gothic"/>
              <a:ea typeface="Didact Gothic"/>
              <a:cs typeface="Didact Gothic"/>
              <a:sym typeface="Didact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895350"/>
            <a:ext cx="6236709" cy="1120256"/>
          </a:xfrm>
          <a:prstGeom prst="rect">
            <a:avLst/>
          </a:prstGeom>
        </p:spPr>
        <p:txBody>
          <a:bodyPr lIns="0" tIns="0" rIns="0" bIns="0" rtlCol="0" anchor="t">
            <a:spAutoFit/>
          </a:bodyPr>
          <a:lstStyle/>
          <a:p>
            <a:pPr algn="l">
              <a:lnSpc>
                <a:spcPts val="9128"/>
              </a:lnSpc>
              <a:spcBef>
                <a:spcPct val="0"/>
              </a:spcBef>
            </a:pPr>
            <a:r>
              <a:rPr lang="en-US" sz="6520" spc="-163">
                <a:solidFill>
                  <a:srgbClr val="F1F0F0"/>
                </a:solidFill>
                <a:latin typeface="Cardo"/>
                <a:ea typeface="Cardo"/>
                <a:cs typeface="Cardo"/>
                <a:sym typeface="Cardo"/>
              </a:rPr>
              <a:t>Results Summary</a:t>
            </a:r>
          </a:p>
        </p:txBody>
      </p:sp>
      <p:sp>
        <p:nvSpPr>
          <p:cNvPr id="15" name="TextBox 15"/>
          <p:cNvSpPr txBox="1"/>
          <p:nvPr/>
        </p:nvSpPr>
        <p:spPr>
          <a:xfrm>
            <a:off x="1044142" y="2695054"/>
            <a:ext cx="15796058" cy="1011495"/>
          </a:xfrm>
          <a:prstGeom prst="rect">
            <a:avLst/>
          </a:prstGeom>
        </p:spPr>
        <p:txBody>
          <a:bodyPr wrap="square" lIns="0" tIns="0" rIns="0" bIns="0" rtlCol="0" anchor="t">
            <a:spAutoFit/>
          </a:bodyPr>
          <a:lstStyle/>
          <a:p>
            <a:pPr marL="634151" lvl="1" indent="-317075" algn="l">
              <a:lnSpc>
                <a:spcPts val="4112"/>
              </a:lnSpc>
              <a:buFont typeface="Arial"/>
              <a:buChar char="•"/>
            </a:pPr>
            <a:r>
              <a:rPr lang="en-US" sz="2937" spc="117" dirty="0">
                <a:solidFill>
                  <a:srgbClr val="FFFFFF"/>
                </a:solidFill>
                <a:latin typeface="Didact Gothic"/>
                <a:ea typeface="Didact Gothic"/>
                <a:cs typeface="Didact Gothic"/>
                <a:sym typeface="Didact Gothic"/>
              </a:rPr>
              <a:t>Best Model : 0.2 RMSLE, 0.44 RMSE, 0.2 MSE, 0.31 MAE, 0.97 SCORE using </a:t>
            </a:r>
            <a:r>
              <a:rPr lang="en-US" sz="2937" spc="117" dirty="0">
                <a:solidFill>
                  <a:srgbClr val="FFFF00"/>
                </a:solidFill>
                <a:latin typeface="Didact Gothic"/>
                <a:ea typeface="Didact Gothic"/>
                <a:cs typeface="Didact Gothic"/>
                <a:sym typeface="Didact Gothic"/>
              </a:rPr>
              <a:t>XGBoost after Hyper Tuning</a:t>
            </a:r>
          </a:p>
        </p:txBody>
      </p:sp>
      <p:sp>
        <p:nvSpPr>
          <p:cNvPr id="16" name="TextBox 16"/>
          <p:cNvSpPr txBox="1"/>
          <p:nvPr/>
        </p:nvSpPr>
        <p:spPr>
          <a:xfrm>
            <a:off x="1044142" y="3929383"/>
            <a:ext cx="8033718" cy="495814"/>
          </a:xfrm>
          <a:prstGeom prst="rect">
            <a:avLst/>
          </a:prstGeom>
        </p:spPr>
        <p:txBody>
          <a:bodyPr lIns="0" tIns="0" rIns="0" bIns="0" rtlCol="0" anchor="t">
            <a:spAutoFit/>
          </a:bodyPr>
          <a:lstStyle/>
          <a:p>
            <a:pPr marL="631972" lvl="1" indent="-315986" algn="l">
              <a:lnSpc>
                <a:spcPts val="4098"/>
              </a:lnSpc>
              <a:buFont typeface="Arial"/>
              <a:buChar char="•"/>
            </a:pPr>
            <a:r>
              <a:rPr lang="en-US" sz="2927" spc="117" dirty="0">
                <a:solidFill>
                  <a:srgbClr val="FFFFFF"/>
                </a:solidFill>
                <a:latin typeface="Didact Gothic"/>
                <a:ea typeface="Didact Gothic"/>
                <a:cs typeface="Didact Gothic"/>
                <a:sym typeface="Didact Gothic"/>
              </a:rPr>
              <a:t>Forecasts matched real demand closely</a:t>
            </a:r>
          </a:p>
        </p:txBody>
      </p:sp>
      <p:sp>
        <p:nvSpPr>
          <p:cNvPr id="17" name="TextBox 17"/>
          <p:cNvSpPr txBox="1"/>
          <p:nvPr/>
        </p:nvSpPr>
        <p:spPr>
          <a:xfrm>
            <a:off x="1044142" y="5145371"/>
            <a:ext cx="8494594" cy="506381"/>
          </a:xfrm>
          <a:prstGeom prst="rect">
            <a:avLst/>
          </a:prstGeom>
        </p:spPr>
        <p:txBody>
          <a:bodyPr lIns="0" tIns="0" rIns="0" bIns="0" rtlCol="0" anchor="t">
            <a:spAutoFit/>
          </a:bodyPr>
          <a:lstStyle/>
          <a:p>
            <a:pPr marL="633474" lvl="1" indent="-316737" algn="l">
              <a:lnSpc>
                <a:spcPts val="4107"/>
              </a:lnSpc>
              <a:buFont typeface="Arial"/>
              <a:buChar char="•"/>
            </a:pPr>
            <a:r>
              <a:rPr lang="en-US" sz="2934" spc="117" dirty="0">
                <a:solidFill>
                  <a:srgbClr val="FFFFFF"/>
                </a:solidFill>
                <a:latin typeface="Didact Gothic"/>
                <a:ea typeface="Didact Gothic"/>
                <a:cs typeface="Didact Gothic"/>
                <a:sym typeface="Didact Gothic"/>
              </a:rPr>
              <a:t>Dynamic pricing adds further strategic value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1099324" y="2033001"/>
            <a:ext cx="5072198" cy="6038331"/>
          </a:xfrm>
          <a:custGeom>
            <a:avLst/>
            <a:gdLst/>
            <a:ahLst/>
            <a:cxnLst/>
            <a:rect l="l" t="t" r="r" b="b"/>
            <a:pathLst>
              <a:path w="5072198" h="6038331">
                <a:moveTo>
                  <a:pt x="0" y="0"/>
                </a:moveTo>
                <a:lnTo>
                  <a:pt x="5072198" y="0"/>
                </a:lnTo>
                <a:lnTo>
                  <a:pt x="5072198" y="6038331"/>
                </a:lnTo>
                <a:lnTo>
                  <a:pt x="0" y="6038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TextBox 15"/>
          <p:cNvSpPr txBox="1"/>
          <p:nvPr/>
        </p:nvSpPr>
        <p:spPr>
          <a:xfrm>
            <a:off x="1044142" y="895350"/>
            <a:ext cx="14886933" cy="3425306"/>
          </a:xfrm>
          <a:prstGeom prst="rect">
            <a:avLst/>
          </a:prstGeom>
        </p:spPr>
        <p:txBody>
          <a:bodyPr lIns="0" tIns="0" rIns="0" bIns="0" rtlCol="0" anchor="t">
            <a:spAutoFit/>
          </a:bodyPr>
          <a:lstStyle/>
          <a:p>
            <a:pPr algn="l">
              <a:lnSpc>
                <a:spcPts val="9128"/>
              </a:lnSpc>
            </a:pPr>
            <a:r>
              <a:rPr lang="en-US" sz="6520" spc="-163">
                <a:solidFill>
                  <a:srgbClr val="FFFFFF"/>
                </a:solidFill>
                <a:latin typeface="Cardo"/>
                <a:ea typeface="Cardo"/>
                <a:cs typeface="Cardo"/>
                <a:sym typeface="Cardo"/>
              </a:rPr>
              <a:t>Business Value</a:t>
            </a:r>
          </a:p>
          <a:p>
            <a:pPr algn="l">
              <a:lnSpc>
                <a:spcPts val="9128"/>
              </a:lnSpc>
            </a:pPr>
            <a:endParaRPr lang="en-US" sz="6520" spc="-163">
              <a:solidFill>
                <a:srgbClr val="FFFFFF"/>
              </a:solidFill>
              <a:latin typeface="Cardo"/>
              <a:ea typeface="Cardo"/>
              <a:cs typeface="Cardo"/>
              <a:sym typeface="Cardo"/>
            </a:endParaRPr>
          </a:p>
          <a:p>
            <a:pPr algn="l">
              <a:lnSpc>
                <a:spcPts val="9128"/>
              </a:lnSpc>
              <a:spcBef>
                <a:spcPct val="0"/>
              </a:spcBef>
            </a:pPr>
            <a:endParaRPr lang="en-US" sz="6520" spc="-163">
              <a:solidFill>
                <a:srgbClr val="FFFFFF"/>
              </a:solidFill>
              <a:latin typeface="Cardo"/>
              <a:ea typeface="Cardo"/>
              <a:cs typeface="Cardo"/>
              <a:sym typeface="Cardo"/>
            </a:endParaRPr>
          </a:p>
        </p:txBody>
      </p:sp>
      <p:sp>
        <p:nvSpPr>
          <p:cNvPr id="16" name="TextBox 16"/>
          <p:cNvSpPr txBox="1"/>
          <p:nvPr/>
        </p:nvSpPr>
        <p:spPr>
          <a:xfrm>
            <a:off x="1044142" y="2901385"/>
            <a:ext cx="9520196" cy="4164923"/>
          </a:xfrm>
          <a:prstGeom prst="rect">
            <a:avLst/>
          </a:prstGeom>
        </p:spPr>
        <p:txBody>
          <a:bodyPr lIns="0" tIns="0" rIns="0" bIns="0" rtlCol="0" anchor="t">
            <a:spAutoFit/>
          </a:bodyPr>
          <a:lstStyle/>
          <a:p>
            <a:pPr marL="625568" lvl="1" indent="-312784" algn="l">
              <a:lnSpc>
                <a:spcPts val="4056"/>
              </a:lnSpc>
              <a:buFont typeface="Arial"/>
              <a:buChar char="•"/>
            </a:pPr>
            <a:r>
              <a:rPr lang="en-US" sz="2897" spc="115" dirty="0">
                <a:solidFill>
                  <a:srgbClr val="FFFFFF"/>
                </a:solidFill>
                <a:latin typeface="Didact Gothic"/>
                <a:ea typeface="Didact Gothic"/>
                <a:cs typeface="Didact Gothic"/>
                <a:sym typeface="Didact Gothic"/>
              </a:rPr>
              <a:t>Better forecasts mean </a:t>
            </a:r>
            <a:r>
              <a:rPr lang="en-US" sz="2897" spc="115" dirty="0">
                <a:solidFill>
                  <a:srgbClr val="FFFF00"/>
                </a:solidFill>
                <a:latin typeface="Didact Gothic"/>
                <a:ea typeface="Didact Gothic"/>
                <a:cs typeface="Didact Gothic"/>
                <a:sym typeface="Didact Gothic"/>
              </a:rPr>
              <a:t>fewer stockouts </a:t>
            </a:r>
            <a:r>
              <a:rPr lang="en-US" sz="2897" spc="115" dirty="0">
                <a:solidFill>
                  <a:srgbClr val="FFFFFF"/>
                </a:solidFill>
                <a:latin typeface="Didact Gothic"/>
                <a:ea typeface="Didact Gothic"/>
                <a:cs typeface="Didact Gothic"/>
                <a:sym typeface="Didact Gothic"/>
              </a:rPr>
              <a:t>and </a:t>
            </a:r>
            <a:r>
              <a:rPr lang="en-US" sz="2897" spc="115" dirty="0">
                <a:solidFill>
                  <a:srgbClr val="FFFF00"/>
                </a:solidFill>
                <a:latin typeface="Didact Gothic"/>
                <a:ea typeface="Didact Gothic"/>
                <a:cs typeface="Didact Gothic"/>
                <a:sym typeface="Didact Gothic"/>
              </a:rPr>
              <a:t>less waste</a:t>
            </a:r>
          </a:p>
          <a:p>
            <a:pPr algn="l">
              <a:lnSpc>
                <a:spcPts val="4056"/>
              </a:lnSpc>
            </a:pPr>
            <a:endParaRPr lang="en-US" sz="2897" spc="115" dirty="0">
              <a:solidFill>
                <a:srgbClr val="FFFFFF"/>
              </a:solidFill>
              <a:latin typeface="Didact Gothic"/>
              <a:ea typeface="Didact Gothic"/>
              <a:cs typeface="Didact Gothic"/>
              <a:sym typeface="Didact Gothic"/>
            </a:endParaRPr>
          </a:p>
          <a:p>
            <a:pPr marL="625568" lvl="1" indent="-312784" algn="l">
              <a:lnSpc>
                <a:spcPts val="4056"/>
              </a:lnSpc>
              <a:buFont typeface="Arial"/>
              <a:buChar char="•"/>
            </a:pPr>
            <a:r>
              <a:rPr lang="en-US" sz="2897" spc="115" dirty="0">
                <a:solidFill>
                  <a:srgbClr val="FFFFFF"/>
                </a:solidFill>
                <a:latin typeface="Didact Gothic"/>
                <a:ea typeface="Didact Gothic"/>
                <a:cs typeface="Didact Gothic"/>
                <a:sym typeface="Didact Gothic"/>
              </a:rPr>
              <a:t>Smart pricing means </a:t>
            </a:r>
            <a:r>
              <a:rPr lang="en-US" sz="2897" spc="115" dirty="0">
                <a:solidFill>
                  <a:srgbClr val="FFFF00"/>
                </a:solidFill>
                <a:latin typeface="Didact Gothic"/>
                <a:ea typeface="Didact Gothic"/>
                <a:cs typeface="Didact Gothic"/>
                <a:sym typeface="Didact Gothic"/>
              </a:rPr>
              <a:t>better deals </a:t>
            </a:r>
            <a:r>
              <a:rPr lang="en-US" sz="2897" spc="115" dirty="0">
                <a:solidFill>
                  <a:srgbClr val="FFFFFF"/>
                </a:solidFill>
                <a:latin typeface="Didact Gothic"/>
                <a:ea typeface="Didact Gothic"/>
                <a:cs typeface="Didact Gothic"/>
                <a:sym typeface="Didact Gothic"/>
              </a:rPr>
              <a:t>and </a:t>
            </a:r>
            <a:r>
              <a:rPr lang="en-US" sz="2897" spc="115" dirty="0">
                <a:solidFill>
                  <a:srgbClr val="FFFF00"/>
                </a:solidFill>
                <a:latin typeface="Didact Gothic"/>
                <a:ea typeface="Didact Gothic"/>
                <a:cs typeface="Didact Gothic"/>
                <a:sym typeface="Didact Gothic"/>
              </a:rPr>
              <a:t>happier customers</a:t>
            </a:r>
          </a:p>
          <a:p>
            <a:pPr algn="l">
              <a:lnSpc>
                <a:spcPts val="4056"/>
              </a:lnSpc>
            </a:pPr>
            <a:endParaRPr lang="en-US" sz="2897" spc="115" dirty="0">
              <a:solidFill>
                <a:srgbClr val="FFFFFF"/>
              </a:solidFill>
              <a:latin typeface="Didact Gothic"/>
              <a:ea typeface="Didact Gothic"/>
              <a:cs typeface="Didact Gothic"/>
              <a:sym typeface="Didact Gothic"/>
            </a:endParaRPr>
          </a:p>
          <a:p>
            <a:pPr marL="625568" lvl="1" indent="-312784" algn="l">
              <a:lnSpc>
                <a:spcPts val="4056"/>
              </a:lnSpc>
              <a:buFont typeface="Arial"/>
              <a:buChar char="•"/>
            </a:pPr>
            <a:r>
              <a:rPr lang="en-US" sz="2897" spc="115" dirty="0">
                <a:solidFill>
                  <a:srgbClr val="FFFFFF"/>
                </a:solidFill>
                <a:latin typeface="Didact Gothic"/>
                <a:ea typeface="Didact Gothic"/>
                <a:cs typeface="Didact Gothic"/>
                <a:sym typeface="Didact Gothic"/>
              </a:rPr>
              <a:t>Potential to </a:t>
            </a:r>
            <a:r>
              <a:rPr lang="en-US" sz="2897" spc="115" dirty="0">
                <a:solidFill>
                  <a:srgbClr val="FFFF00"/>
                </a:solidFill>
                <a:latin typeface="Didact Gothic"/>
                <a:ea typeface="Didact Gothic"/>
                <a:cs typeface="Didact Gothic"/>
                <a:sym typeface="Didact Gothic"/>
              </a:rPr>
              <a:t>automate pricing </a:t>
            </a:r>
            <a:r>
              <a:rPr lang="en-US" sz="2897" spc="115" dirty="0">
                <a:solidFill>
                  <a:srgbClr val="FFFFFF"/>
                </a:solidFill>
                <a:latin typeface="Didact Gothic"/>
                <a:ea typeface="Didact Gothic"/>
                <a:cs typeface="Didact Gothic"/>
                <a:sym typeface="Didact Gothic"/>
              </a:rPr>
              <a:t>in the future</a:t>
            </a:r>
          </a:p>
          <a:p>
            <a:pPr algn="l">
              <a:lnSpc>
                <a:spcPts val="4056"/>
              </a:lnSpc>
            </a:pPr>
            <a:endParaRPr lang="en-US" sz="2897" spc="115" dirty="0">
              <a:solidFill>
                <a:srgbClr val="FFFFFF"/>
              </a:solidFill>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96208" y="1028700"/>
            <a:ext cx="11935807" cy="12697667"/>
          </a:xfrm>
          <a:custGeom>
            <a:avLst/>
            <a:gdLst/>
            <a:ahLst/>
            <a:cxnLst/>
            <a:rect l="l" t="t" r="r" b="b"/>
            <a:pathLst>
              <a:path w="11935807" h="12697667">
                <a:moveTo>
                  <a:pt x="0" y="0"/>
                </a:moveTo>
                <a:lnTo>
                  <a:pt x="11935806" y="0"/>
                </a:lnTo>
                <a:lnTo>
                  <a:pt x="11935806"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3106828" y="4472418"/>
            <a:ext cx="12074344" cy="1210169"/>
          </a:xfrm>
          <a:prstGeom prst="rect">
            <a:avLst/>
          </a:prstGeom>
        </p:spPr>
        <p:txBody>
          <a:bodyPr lIns="0" tIns="0" rIns="0" bIns="0" rtlCol="0" anchor="t">
            <a:spAutoFit/>
          </a:bodyPr>
          <a:lstStyle/>
          <a:p>
            <a:pPr algn="ctr">
              <a:lnSpc>
                <a:spcPts val="9947"/>
              </a:lnSpc>
              <a:spcBef>
                <a:spcPct val="0"/>
              </a:spcBef>
            </a:pPr>
            <a:r>
              <a:rPr lang="en-US" sz="7105" spc="-177">
                <a:solidFill>
                  <a:srgbClr val="FFFFFF"/>
                </a:solidFill>
                <a:latin typeface="Cardo"/>
                <a:ea typeface="Cardo"/>
                <a:cs typeface="Cardo"/>
                <a:sym typeface="Cardo"/>
              </a:rPr>
              <a:t>Code and Tools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96208" y="1028700"/>
            <a:ext cx="11935807" cy="12697667"/>
          </a:xfrm>
          <a:custGeom>
            <a:avLst/>
            <a:gdLst/>
            <a:ahLst/>
            <a:cxnLst/>
            <a:rect l="l" t="t" r="r" b="b"/>
            <a:pathLst>
              <a:path w="11935807" h="12697667">
                <a:moveTo>
                  <a:pt x="0" y="0"/>
                </a:moveTo>
                <a:lnTo>
                  <a:pt x="11935806" y="0"/>
                </a:lnTo>
                <a:lnTo>
                  <a:pt x="11935806"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566928" y="4414804"/>
            <a:ext cx="13154143" cy="1314518"/>
          </a:xfrm>
          <a:prstGeom prst="rect">
            <a:avLst/>
          </a:prstGeom>
        </p:spPr>
        <p:txBody>
          <a:bodyPr lIns="0" tIns="0" rIns="0" bIns="0" rtlCol="0" anchor="t">
            <a:spAutoFit/>
          </a:bodyPr>
          <a:lstStyle/>
          <a:p>
            <a:pPr algn="ctr">
              <a:lnSpc>
                <a:spcPts val="10837"/>
              </a:lnSpc>
              <a:spcBef>
                <a:spcPct val="0"/>
              </a:spcBef>
            </a:pPr>
            <a:r>
              <a:rPr lang="en-US" sz="7740" spc="-193">
                <a:solidFill>
                  <a:srgbClr val="FFFFFF"/>
                </a:solidFill>
                <a:latin typeface="Cardo"/>
                <a:ea typeface="Cardo"/>
                <a:cs typeface="Cardo"/>
                <a:sym typeface="Cardo"/>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895350"/>
            <a:ext cx="11011867" cy="1120256"/>
          </a:xfrm>
          <a:prstGeom prst="rect">
            <a:avLst/>
          </a:prstGeom>
        </p:spPr>
        <p:txBody>
          <a:bodyPr lIns="0" tIns="0" rIns="0" bIns="0" rtlCol="0" anchor="t">
            <a:spAutoFit/>
          </a:bodyPr>
          <a:lstStyle/>
          <a:p>
            <a:pPr algn="l">
              <a:lnSpc>
                <a:spcPts val="9128"/>
              </a:lnSpc>
              <a:spcBef>
                <a:spcPct val="0"/>
              </a:spcBef>
            </a:pPr>
            <a:r>
              <a:rPr lang="en-US" sz="6520" spc="-163">
                <a:solidFill>
                  <a:srgbClr val="F1F0F0"/>
                </a:solidFill>
                <a:latin typeface="Cardo"/>
                <a:ea typeface="Cardo"/>
                <a:cs typeface="Cardo"/>
                <a:sym typeface="Cardo"/>
              </a:rPr>
              <a:t>Code and Tools</a:t>
            </a:r>
          </a:p>
        </p:txBody>
      </p:sp>
      <p:sp>
        <p:nvSpPr>
          <p:cNvPr id="15" name="TextBox 15"/>
          <p:cNvSpPr txBox="1"/>
          <p:nvPr/>
        </p:nvSpPr>
        <p:spPr>
          <a:xfrm>
            <a:off x="1028700" y="2579820"/>
            <a:ext cx="11291694" cy="3266215"/>
          </a:xfrm>
          <a:prstGeom prst="rect">
            <a:avLst/>
          </a:prstGeom>
        </p:spPr>
        <p:txBody>
          <a:bodyPr lIns="0" tIns="0" rIns="0" bIns="0" rtlCol="0" anchor="t">
            <a:spAutoFit/>
          </a:bodyPr>
          <a:lstStyle/>
          <a:p>
            <a:pPr marL="662789" lvl="1" indent="-331395" algn="l">
              <a:lnSpc>
                <a:spcPts val="4297"/>
              </a:lnSpc>
              <a:buFont typeface="Arial"/>
              <a:buChar char="•"/>
            </a:pPr>
            <a:r>
              <a:rPr lang="en-US" sz="3069" spc="122" dirty="0">
                <a:solidFill>
                  <a:srgbClr val="FFFF00"/>
                </a:solidFill>
                <a:latin typeface="Didact Gothic"/>
                <a:ea typeface="Didact Gothic"/>
                <a:cs typeface="Didact Gothic"/>
                <a:sym typeface="Didact Gothic"/>
              </a:rPr>
              <a:t>What we d</a:t>
            </a:r>
            <a:r>
              <a:rPr lang="en-US" sz="3069" u="none" spc="122" dirty="0">
                <a:solidFill>
                  <a:srgbClr val="FFFF00"/>
                </a:solidFill>
                <a:latin typeface="Didact Gothic"/>
                <a:ea typeface="Didact Gothic"/>
                <a:cs typeface="Didact Gothic"/>
                <a:sym typeface="Didact Gothic"/>
              </a:rPr>
              <a:t>id</a:t>
            </a:r>
            <a:r>
              <a:rPr lang="en-US" sz="3069" spc="122" dirty="0">
                <a:solidFill>
                  <a:srgbClr val="FFFF00"/>
                </a:solidFill>
                <a:latin typeface="Didact Gothic"/>
                <a:ea typeface="Didact Gothic"/>
                <a:cs typeface="Didact Gothic"/>
                <a:sym typeface="Didact Gothic"/>
              </a:rPr>
              <a:t>:</a:t>
            </a:r>
          </a:p>
          <a:p>
            <a:pPr marL="1325579"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Cl</a:t>
            </a:r>
            <a:r>
              <a:rPr lang="en-US" sz="3069" u="none" spc="122" dirty="0">
                <a:solidFill>
                  <a:srgbClr val="FFFFFF"/>
                </a:solidFill>
                <a:latin typeface="Didact Gothic"/>
                <a:ea typeface="Didact Gothic"/>
                <a:cs typeface="Didact Gothic"/>
                <a:sym typeface="Didact Gothic"/>
              </a:rPr>
              <a:t>ea</a:t>
            </a:r>
            <a:r>
              <a:rPr lang="en-US" sz="3069" spc="122" dirty="0">
                <a:solidFill>
                  <a:srgbClr val="FFFFFF"/>
                </a:solidFill>
                <a:latin typeface="Didact Gothic"/>
                <a:ea typeface="Didact Gothic"/>
                <a:cs typeface="Didact Gothic"/>
                <a:sym typeface="Didact Gothic"/>
              </a:rPr>
              <a:t>ned </a:t>
            </a:r>
            <a:r>
              <a:rPr lang="en-US" sz="3069" u="none" spc="122" dirty="0">
                <a:solidFill>
                  <a:srgbClr val="FFFFFF"/>
                </a:solidFill>
                <a:latin typeface="Didact Gothic"/>
                <a:ea typeface="Didact Gothic"/>
                <a:cs typeface="Didact Gothic"/>
                <a:sym typeface="Didact Gothic"/>
              </a:rPr>
              <a:t>and</a:t>
            </a:r>
            <a:r>
              <a:rPr lang="en-US" sz="3069" spc="122" dirty="0">
                <a:solidFill>
                  <a:srgbClr val="FFFFFF"/>
                </a:solidFill>
                <a:latin typeface="Didact Gothic"/>
                <a:ea typeface="Didact Gothic"/>
                <a:cs typeface="Didact Gothic"/>
                <a:sym typeface="Didact Gothic"/>
              </a:rPr>
              <a:t> pr</a:t>
            </a:r>
            <a:r>
              <a:rPr lang="en-US" sz="3069" u="none" spc="122" dirty="0">
                <a:solidFill>
                  <a:srgbClr val="FFFFFF"/>
                </a:solidFill>
                <a:latin typeface="Didact Gothic"/>
                <a:ea typeface="Didact Gothic"/>
                <a:cs typeface="Didact Gothic"/>
                <a:sym typeface="Didact Gothic"/>
              </a:rPr>
              <a:t>e</a:t>
            </a:r>
            <a:r>
              <a:rPr lang="en-US" sz="3069" spc="122" dirty="0">
                <a:solidFill>
                  <a:srgbClr val="FFFFFF"/>
                </a:solidFill>
                <a:latin typeface="Didact Gothic"/>
                <a:ea typeface="Didact Gothic"/>
                <a:cs typeface="Didact Gothic"/>
                <a:sym typeface="Didact Gothic"/>
              </a:rPr>
              <a:t>p</a:t>
            </a:r>
            <a:r>
              <a:rPr lang="en-US" sz="3069" u="none" spc="122" dirty="0">
                <a:solidFill>
                  <a:srgbClr val="FFFFFF"/>
                </a:solidFill>
                <a:latin typeface="Didact Gothic"/>
                <a:ea typeface="Didact Gothic"/>
                <a:cs typeface="Didact Gothic"/>
                <a:sym typeface="Didact Gothic"/>
              </a:rPr>
              <a:t>ar</a:t>
            </a:r>
            <a:r>
              <a:rPr lang="en-US" sz="3069" spc="122" dirty="0">
                <a:solidFill>
                  <a:srgbClr val="FFFFFF"/>
                </a:solidFill>
                <a:latin typeface="Didact Gothic"/>
                <a:ea typeface="Didact Gothic"/>
                <a:cs typeface="Didact Gothic"/>
                <a:sym typeface="Didact Gothic"/>
              </a:rPr>
              <a:t>ed data</a:t>
            </a:r>
          </a:p>
          <a:p>
            <a:pPr marL="1325579"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Create</a:t>
            </a:r>
            <a:r>
              <a:rPr lang="en-US" sz="3069" u="none" spc="122" dirty="0">
                <a:solidFill>
                  <a:srgbClr val="FFFFFF"/>
                </a:solidFill>
                <a:latin typeface="Didact Gothic"/>
                <a:ea typeface="Didact Gothic"/>
                <a:cs typeface="Didact Gothic"/>
                <a:sym typeface="Didact Gothic"/>
              </a:rPr>
              <a:t>d</a:t>
            </a:r>
            <a:r>
              <a:rPr lang="en-US" sz="3069" spc="122" dirty="0">
                <a:solidFill>
                  <a:srgbClr val="FFFFFF"/>
                </a:solidFill>
                <a:latin typeface="Didact Gothic"/>
                <a:ea typeface="Didact Gothic"/>
                <a:cs typeface="Didact Gothic"/>
                <a:sym typeface="Didact Gothic"/>
              </a:rPr>
              <a:t> h</a:t>
            </a:r>
            <a:r>
              <a:rPr lang="en-US" sz="3069" u="none" spc="122" dirty="0">
                <a:solidFill>
                  <a:srgbClr val="FFFFFF"/>
                </a:solidFill>
                <a:latin typeface="Didact Gothic"/>
                <a:ea typeface="Didact Gothic"/>
                <a:cs typeface="Didact Gothic"/>
                <a:sym typeface="Didact Gothic"/>
              </a:rPr>
              <a:t>e</a:t>
            </a:r>
            <a:r>
              <a:rPr lang="en-US" sz="3069" spc="122" dirty="0">
                <a:solidFill>
                  <a:srgbClr val="FFFFFF"/>
                </a:solidFill>
                <a:latin typeface="Didact Gothic"/>
                <a:ea typeface="Didact Gothic"/>
                <a:cs typeface="Didact Gothic"/>
                <a:sym typeface="Didact Gothic"/>
              </a:rPr>
              <a:t>l</a:t>
            </a:r>
            <a:r>
              <a:rPr lang="en-US" sz="3069" u="none" spc="122" dirty="0">
                <a:solidFill>
                  <a:srgbClr val="FFFFFF"/>
                </a:solidFill>
                <a:latin typeface="Didact Gothic"/>
                <a:ea typeface="Didact Gothic"/>
                <a:cs typeface="Didact Gothic"/>
                <a:sym typeface="Didact Gothic"/>
              </a:rPr>
              <a:t>p</a:t>
            </a:r>
            <a:r>
              <a:rPr lang="en-US" sz="3069" spc="122" dirty="0">
                <a:solidFill>
                  <a:srgbClr val="FFFFFF"/>
                </a:solidFill>
                <a:latin typeface="Didact Gothic"/>
                <a:ea typeface="Didact Gothic"/>
                <a:cs typeface="Didact Gothic"/>
                <a:sym typeface="Didact Gothic"/>
              </a:rPr>
              <a:t>fu</a:t>
            </a:r>
            <a:r>
              <a:rPr lang="en-US" sz="3069" u="none" spc="122" dirty="0">
                <a:solidFill>
                  <a:srgbClr val="FFFFFF"/>
                </a:solidFill>
                <a:latin typeface="Didact Gothic"/>
                <a:ea typeface="Didact Gothic"/>
                <a:cs typeface="Didact Gothic"/>
                <a:sym typeface="Didact Gothic"/>
              </a:rPr>
              <a:t>l</a:t>
            </a:r>
            <a:r>
              <a:rPr lang="en-US" sz="3069" spc="122" dirty="0">
                <a:solidFill>
                  <a:srgbClr val="FFFFFF"/>
                </a:solidFill>
                <a:latin typeface="Didact Gothic"/>
                <a:ea typeface="Didact Gothic"/>
                <a:cs typeface="Didact Gothic"/>
                <a:sym typeface="Didact Gothic"/>
              </a:rPr>
              <a:t> f</a:t>
            </a:r>
            <a:r>
              <a:rPr lang="en-US" sz="3069" u="none" spc="122" dirty="0">
                <a:solidFill>
                  <a:srgbClr val="FFFFFF"/>
                </a:solidFill>
                <a:latin typeface="Didact Gothic"/>
                <a:ea typeface="Didact Gothic"/>
                <a:cs typeface="Didact Gothic"/>
                <a:sym typeface="Didact Gothic"/>
              </a:rPr>
              <a:t>ea</a:t>
            </a:r>
            <a:r>
              <a:rPr lang="en-US" sz="3069" spc="122" dirty="0">
                <a:solidFill>
                  <a:srgbClr val="FFFFFF"/>
                </a:solidFill>
                <a:latin typeface="Didact Gothic"/>
                <a:ea typeface="Didact Gothic"/>
                <a:cs typeface="Didact Gothic"/>
                <a:sym typeface="Didact Gothic"/>
              </a:rPr>
              <a:t>tu</a:t>
            </a:r>
            <a:r>
              <a:rPr lang="en-US" sz="3069" u="none" spc="122" dirty="0">
                <a:solidFill>
                  <a:srgbClr val="FFFFFF"/>
                </a:solidFill>
                <a:latin typeface="Didact Gothic"/>
                <a:ea typeface="Didact Gothic"/>
                <a:cs typeface="Didact Gothic"/>
                <a:sym typeface="Didact Gothic"/>
              </a:rPr>
              <a:t>r</a:t>
            </a:r>
            <a:r>
              <a:rPr lang="en-US" sz="3069" spc="122" dirty="0">
                <a:solidFill>
                  <a:srgbClr val="FFFFFF"/>
                </a:solidFill>
                <a:latin typeface="Didact Gothic"/>
                <a:ea typeface="Didact Gothic"/>
                <a:cs typeface="Didact Gothic"/>
                <a:sym typeface="Didact Gothic"/>
              </a:rPr>
              <a:t>es</a:t>
            </a:r>
          </a:p>
          <a:p>
            <a:pPr marL="1325579"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Bu</a:t>
            </a:r>
            <a:r>
              <a:rPr lang="en-US" sz="3069" u="none" spc="122" dirty="0">
                <a:solidFill>
                  <a:srgbClr val="FFFFFF"/>
                </a:solidFill>
                <a:latin typeface="Didact Gothic"/>
                <a:ea typeface="Didact Gothic"/>
                <a:cs typeface="Didact Gothic"/>
                <a:sym typeface="Didact Gothic"/>
              </a:rPr>
              <a:t>i</a:t>
            </a:r>
            <a:r>
              <a:rPr lang="en-US" sz="3069" spc="122" dirty="0">
                <a:solidFill>
                  <a:srgbClr val="FFFFFF"/>
                </a:solidFill>
                <a:latin typeface="Didact Gothic"/>
                <a:ea typeface="Didact Gothic"/>
                <a:cs typeface="Didact Gothic"/>
                <a:sym typeface="Didact Gothic"/>
              </a:rPr>
              <a:t>l</a:t>
            </a:r>
            <a:r>
              <a:rPr lang="en-US" sz="3069" u="none" spc="122" dirty="0">
                <a:solidFill>
                  <a:srgbClr val="FFFFFF"/>
                </a:solidFill>
                <a:latin typeface="Didact Gothic"/>
                <a:ea typeface="Didact Gothic"/>
                <a:cs typeface="Didact Gothic"/>
                <a:sym typeface="Didact Gothic"/>
              </a:rPr>
              <a:t>t</a:t>
            </a:r>
            <a:r>
              <a:rPr lang="en-US" sz="3069" spc="122" dirty="0">
                <a:solidFill>
                  <a:srgbClr val="FFFFFF"/>
                </a:solidFill>
                <a:latin typeface="Didact Gothic"/>
                <a:ea typeface="Didact Gothic"/>
                <a:cs typeface="Didact Gothic"/>
                <a:sym typeface="Didact Gothic"/>
              </a:rPr>
              <a:t> a</a:t>
            </a:r>
            <a:r>
              <a:rPr lang="en-US" sz="3069" u="none" spc="122" dirty="0">
                <a:solidFill>
                  <a:srgbClr val="FFFFFF"/>
                </a:solidFill>
                <a:latin typeface="Didact Gothic"/>
                <a:ea typeface="Didact Gothic"/>
                <a:cs typeface="Didact Gothic"/>
                <a:sym typeface="Didact Gothic"/>
              </a:rPr>
              <a:t>n</a:t>
            </a:r>
            <a:r>
              <a:rPr lang="en-US" sz="3069" spc="122" dirty="0">
                <a:solidFill>
                  <a:srgbClr val="FFFFFF"/>
                </a:solidFill>
                <a:latin typeface="Didact Gothic"/>
                <a:ea typeface="Didact Gothic"/>
                <a:cs typeface="Didact Gothic"/>
                <a:sym typeface="Didact Gothic"/>
              </a:rPr>
              <a:t>d t</a:t>
            </a:r>
            <a:r>
              <a:rPr lang="en-US" sz="3069" u="none" spc="122" dirty="0">
                <a:solidFill>
                  <a:srgbClr val="FFFFFF"/>
                </a:solidFill>
                <a:latin typeface="Didact Gothic"/>
                <a:ea typeface="Didact Gothic"/>
                <a:cs typeface="Didact Gothic"/>
                <a:sym typeface="Didact Gothic"/>
              </a:rPr>
              <a:t>u</a:t>
            </a:r>
            <a:r>
              <a:rPr lang="en-US" sz="3069" spc="122" dirty="0">
                <a:solidFill>
                  <a:srgbClr val="FFFFFF"/>
                </a:solidFill>
                <a:latin typeface="Didact Gothic"/>
                <a:ea typeface="Didact Gothic"/>
                <a:cs typeface="Didact Gothic"/>
                <a:sym typeface="Didact Gothic"/>
              </a:rPr>
              <a:t>n</a:t>
            </a:r>
            <a:r>
              <a:rPr lang="en-US" sz="3069" u="none" spc="122" dirty="0">
                <a:solidFill>
                  <a:srgbClr val="FFFFFF"/>
                </a:solidFill>
                <a:latin typeface="Didact Gothic"/>
                <a:ea typeface="Didact Gothic"/>
                <a:cs typeface="Didact Gothic"/>
                <a:sym typeface="Didact Gothic"/>
              </a:rPr>
              <a:t>e</a:t>
            </a:r>
            <a:r>
              <a:rPr lang="en-US" sz="3069" spc="122" dirty="0">
                <a:solidFill>
                  <a:srgbClr val="FFFFFF"/>
                </a:solidFill>
                <a:latin typeface="Didact Gothic"/>
                <a:ea typeface="Didact Gothic"/>
                <a:cs typeface="Didact Gothic"/>
                <a:sym typeface="Didact Gothic"/>
              </a:rPr>
              <a:t>d mod</a:t>
            </a:r>
            <a:r>
              <a:rPr lang="en-US" sz="3069" u="none" spc="122" dirty="0">
                <a:solidFill>
                  <a:srgbClr val="FFFFFF"/>
                </a:solidFill>
                <a:latin typeface="Didact Gothic"/>
                <a:ea typeface="Didact Gothic"/>
                <a:cs typeface="Didact Gothic"/>
                <a:sym typeface="Didact Gothic"/>
              </a:rPr>
              <a:t>e</a:t>
            </a:r>
            <a:r>
              <a:rPr lang="en-US" sz="3069" spc="122" dirty="0">
                <a:solidFill>
                  <a:srgbClr val="FFFFFF"/>
                </a:solidFill>
                <a:latin typeface="Didact Gothic"/>
                <a:ea typeface="Didact Gothic"/>
                <a:cs typeface="Didact Gothic"/>
                <a:sym typeface="Didact Gothic"/>
              </a:rPr>
              <a:t>l</a:t>
            </a:r>
            <a:r>
              <a:rPr lang="en-US" sz="3069" u="none" spc="122" dirty="0">
                <a:solidFill>
                  <a:srgbClr val="FFFFFF"/>
                </a:solidFill>
                <a:latin typeface="Didact Gothic"/>
                <a:ea typeface="Didact Gothic"/>
                <a:cs typeface="Didact Gothic"/>
                <a:sym typeface="Didact Gothic"/>
              </a:rPr>
              <a:t>s</a:t>
            </a:r>
          </a:p>
          <a:p>
            <a:pPr marL="1325579"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S</a:t>
            </a:r>
            <a:r>
              <a:rPr lang="en-US" sz="3069" u="none" spc="122" dirty="0">
                <a:solidFill>
                  <a:srgbClr val="FFFFFF"/>
                </a:solidFill>
                <a:latin typeface="Didact Gothic"/>
                <a:ea typeface="Didact Gothic"/>
                <a:cs typeface="Didact Gothic"/>
                <a:sym typeface="Didact Gothic"/>
              </a:rPr>
              <a:t>im</a:t>
            </a:r>
            <a:r>
              <a:rPr lang="en-US" sz="3069" spc="122" dirty="0">
                <a:solidFill>
                  <a:srgbClr val="FFFFFF"/>
                </a:solidFill>
                <a:latin typeface="Didact Gothic"/>
                <a:ea typeface="Didact Gothic"/>
                <a:cs typeface="Didact Gothic"/>
                <a:sym typeface="Didact Gothic"/>
              </a:rPr>
              <a:t>ul</a:t>
            </a:r>
            <a:r>
              <a:rPr lang="en-US" sz="3069" u="none" spc="122" dirty="0">
                <a:solidFill>
                  <a:srgbClr val="FFFFFF"/>
                </a:solidFill>
                <a:latin typeface="Didact Gothic"/>
                <a:ea typeface="Didact Gothic"/>
                <a:cs typeface="Didact Gothic"/>
                <a:sym typeface="Didact Gothic"/>
              </a:rPr>
              <a:t>at</a:t>
            </a:r>
            <a:r>
              <a:rPr lang="en-US" sz="3069" spc="122" dirty="0">
                <a:solidFill>
                  <a:srgbClr val="FFFFFF"/>
                </a:solidFill>
                <a:latin typeface="Didact Gothic"/>
                <a:ea typeface="Didact Gothic"/>
                <a:cs typeface="Didact Gothic"/>
                <a:sym typeface="Didact Gothic"/>
              </a:rPr>
              <a:t>ed pric</a:t>
            </a:r>
            <a:r>
              <a:rPr lang="en-US" sz="3069" u="none" spc="122" dirty="0">
                <a:solidFill>
                  <a:srgbClr val="FFFFFF"/>
                </a:solidFill>
                <a:latin typeface="Didact Gothic"/>
                <a:ea typeface="Didact Gothic"/>
                <a:cs typeface="Didact Gothic"/>
                <a:sym typeface="Didact Gothic"/>
              </a:rPr>
              <a:t>i</a:t>
            </a:r>
            <a:r>
              <a:rPr lang="en-US" sz="3069" spc="122" dirty="0">
                <a:solidFill>
                  <a:srgbClr val="FFFFFF"/>
                </a:solidFill>
                <a:latin typeface="Didact Gothic"/>
                <a:ea typeface="Didact Gothic"/>
                <a:cs typeface="Didact Gothic"/>
                <a:sym typeface="Didact Gothic"/>
              </a:rPr>
              <a:t>n</a:t>
            </a:r>
            <a:r>
              <a:rPr lang="en-US" sz="3069" u="none" spc="122" dirty="0">
                <a:solidFill>
                  <a:srgbClr val="FFFFFF"/>
                </a:solidFill>
                <a:latin typeface="Didact Gothic"/>
                <a:ea typeface="Didact Gothic"/>
                <a:cs typeface="Didact Gothic"/>
                <a:sym typeface="Didact Gothic"/>
              </a:rPr>
              <a:t>g</a:t>
            </a:r>
            <a:r>
              <a:rPr lang="en-US" sz="3069" spc="122" dirty="0">
                <a:solidFill>
                  <a:srgbClr val="FFFFFF"/>
                </a:solidFill>
                <a:latin typeface="Didact Gothic"/>
                <a:ea typeface="Didact Gothic"/>
                <a:cs typeface="Didact Gothic"/>
                <a:sym typeface="Didact Gothic"/>
              </a:rPr>
              <a:t> changes</a:t>
            </a:r>
          </a:p>
          <a:p>
            <a:pPr algn="l">
              <a:lnSpc>
                <a:spcPts val="4297"/>
              </a:lnSpc>
            </a:pPr>
            <a:endParaRPr lang="en-US" sz="3069" spc="122" dirty="0">
              <a:solidFill>
                <a:srgbClr val="FFFFFF"/>
              </a:solidFill>
              <a:latin typeface="Didact Gothic"/>
              <a:ea typeface="Didact Gothic"/>
              <a:cs typeface="Didact Gothic"/>
              <a:sym typeface="Didact Gothic"/>
            </a:endParaRPr>
          </a:p>
        </p:txBody>
      </p:sp>
      <p:sp>
        <p:nvSpPr>
          <p:cNvPr id="16" name="TextBox 16"/>
          <p:cNvSpPr txBox="1"/>
          <p:nvPr/>
        </p:nvSpPr>
        <p:spPr>
          <a:xfrm>
            <a:off x="1028700" y="5730022"/>
            <a:ext cx="11291694" cy="2714782"/>
          </a:xfrm>
          <a:prstGeom prst="rect">
            <a:avLst/>
          </a:prstGeom>
        </p:spPr>
        <p:txBody>
          <a:bodyPr lIns="0" tIns="0" rIns="0" bIns="0" rtlCol="0" anchor="t">
            <a:spAutoFit/>
          </a:bodyPr>
          <a:lstStyle/>
          <a:p>
            <a:pPr marL="662789" lvl="1" indent="-331395" algn="l">
              <a:lnSpc>
                <a:spcPts val="4297"/>
              </a:lnSpc>
              <a:buFont typeface="Arial"/>
              <a:buChar char="•"/>
            </a:pPr>
            <a:r>
              <a:rPr lang="en-US" sz="3069" spc="122" dirty="0">
                <a:solidFill>
                  <a:srgbClr val="FFFF00"/>
                </a:solidFill>
                <a:latin typeface="Didact Gothic"/>
                <a:ea typeface="Didact Gothic"/>
                <a:cs typeface="Didact Gothic"/>
                <a:sym typeface="Didact Gothic"/>
              </a:rPr>
              <a:t>Use</a:t>
            </a:r>
            <a:r>
              <a:rPr lang="en-US" sz="3069" u="none" spc="122" dirty="0">
                <a:solidFill>
                  <a:srgbClr val="FFFF00"/>
                </a:solidFill>
                <a:latin typeface="Didact Gothic"/>
                <a:ea typeface="Didact Gothic"/>
                <a:cs typeface="Didact Gothic"/>
                <a:sym typeface="Didact Gothic"/>
              </a:rPr>
              <a:t>d</a:t>
            </a:r>
            <a:r>
              <a:rPr lang="en-US" sz="3069" spc="122" dirty="0">
                <a:solidFill>
                  <a:srgbClr val="FFFF00"/>
                </a:solidFill>
                <a:latin typeface="Didact Gothic"/>
                <a:ea typeface="Didact Gothic"/>
                <a:cs typeface="Didact Gothic"/>
                <a:sym typeface="Didact Gothic"/>
              </a:rPr>
              <a:t>:</a:t>
            </a:r>
          </a:p>
          <a:p>
            <a:pPr marL="1325579"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Python, P</a:t>
            </a:r>
            <a:r>
              <a:rPr lang="en-US" sz="3069" u="none" spc="122" dirty="0">
                <a:solidFill>
                  <a:srgbClr val="FFFFFF"/>
                </a:solidFill>
                <a:latin typeface="Didact Gothic"/>
                <a:ea typeface="Didact Gothic"/>
                <a:cs typeface="Didact Gothic"/>
                <a:sym typeface="Didact Gothic"/>
              </a:rPr>
              <a:t>andas, </a:t>
            </a:r>
            <a:r>
              <a:rPr lang="en-US" sz="3069" u="none" spc="122" dirty="0" err="1">
                <a:solidFill>
                  <a:srgbClr val="FFFFFF"/>
                </a:solidFill>
                <a:latin typeface="Didact Gothic"/>
                <a:ea typeface="Didact Gothic"/>
                <a:cs typeface="Didact Gothic"/>
                <a:sym typeface="Didact Gothic"/>
              </a:rPr>
              <a:t>numpy</a:t>
            </a:r>
            <a:r>
              <a:rPr lang="en-US" sz="3069" u="none" spc="122" dirty="0">
                <a:solidFill>
                  <a:srgbClr val="FFFFFF"/>
                </a:solidFill>
                <a:latin typeface="Didact Gothic"/>
                <a:ea typeface="Didact Gothic"/>
                <a:cs typeface="Didact Gothic"/>
                <a:sym typeface="Didact Gothic"/>
              </a:rPr>
              <a:t>, matplotlib, seaborn,</a:t>
            </a:r>
            <a:r>
              <a:rPr lang="en-US" sz="3069" spc="122" dirty="0">
                <a:solidFill>
                  <a:srgbClr val="FFFFFF"/>
                </a:solidFill>
                <a:latin typeface="Didact Gothic"/>
                <a:ea typeface="Didact Gothic"/>
                <a:cs typeface="Didact Gothic"/>
                <a:sym typeface="Didact Gothic"/>
              </a:rPr>
              <a:t> pickle, scikit-l</a:t>
            </a:r>
            <a:r>
              <a:rPr lang="en-US" sz="3069" u="none" spc="122" dirty="0">
                <a:solidFill>
                  <a:srgbClr val="FFFFFF"/>
                </a:solidFill>
                <a:latin typeface="Didact Gothic"/>
                <a:ea typeface="Didact Gothic"/>
                <a:cs typeface="Didact Gothic"/>
                <a:sym typeface="Didact Gothic"/>
              </a:rPr>
              <a:t>earn</a:t>
            </a:r>
          </a:p>
          <a:p>
            <a:pPr marL="1325579" lvl="2" indent="-441860" algn="l">
              <a:lnSpc>
                <a:spcPts val="4297"/>
              </a:lnSpc>
              <a:buFont typeface="Arial"/>
              <a:buChar char="⚬"/>
            </a:pPr>
            <a:r>
              <a:rPr lang="en-US" sz="3069" spc="122" dirty="0" err="1">
                <a:solidFill>
                  <a:srgbClr val="FFFFFF"/>
                </a:solidFill>
                <a:latin typeface="Didact Gothic"/>
                <a:ea typeface="Didact Gothic"/>
                <a:cs typeface="Didact Gothic"/>
                <a:sym typeface="Didact Gothic"/>
              </a:rPr>
              <a:t>XGBoo</a:t>
            </a:r>
            <a:r>
              <a:rPr lang="en-US" sz="3069" u="none" spc="122" dirty="0" err="1">
                <a:solidFill>
                  <a:srgbClr val="FFFFFF"/>
                </a:solidFill>
                <a:latin typeface="Didact Gothic"/>
                <a:ea typeface="Didact Gothic"/>
                <a:cs typeface="Didact Gothic"/>
                <a:sym typeface="Didact Gothic"/>
              </a:rPr>
              <a:t>st</a:t>
            </a:r>
            <a:r>
              <a:rPr lang="en-US" sz="3069" u="none" spc="122" dirty="0">
                <a:solidFill>
                  <a:srgbClr val="FFFFFF"/>
                </a:solidFill>
                <a:latin typeface="Didact Gothic"/>
                <a:ea typeface="Didact Gothic"/>
                <a:cs typeface="Didact Gothic"/>
                <a:sym typeface="Didact Gothic"/>
              </a:rPr>
              <a:t>, Q Learning</a:t>
            </a:r>
          </a:p>
          <a:p>
            <a:pPr algn="l">
              <a:lnSpc>
                <a:spcPts val="4297"/>
              </a:lnSpc>
            </a:pPr>
            <a:endParaRPr lang="en-US" sz="3069" u="none" spc="122" dirty="0">
              <a:solidFill>
                <a:srgbClr val="FFFFFF"/>
              </a:solidFill>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895350"/>
            <a:ext cx="11011867" cy="1120256"/>
          </a:xfrm>
          <a:prstGeom prst="rect">
            <a:avLst/>
          </a:prstGeom>
        </p:spPr>
        <p:txBody>
          <a:bodyPr lIns="0" tIns="0" rIns="0" bIns="0" rtlCol="0" anchor="t">
            <a:spAutoFit/>
          </a:bodyPr>
          <a:lstStyle/>
          <a:p>
            <a:pPr algn="l">
              <a:lnSpc>
                <a:spcPts val="9128"/>
              </a:lnSpc>
              <a:spcBef>
                <a:spcPct val="0"/>
              </a:spcBef>
            </a:pPr>
            <a:r>
              <a:rPr lang="en-US" sz="6520" spc="-163">
                <a:solidFill>
                  <a:srgbClr val="F1F0F0"/>
                </a:solidFill>
                <a:latin typeface="Cardo"/>
                <a:ea typeface="Cardo"/>
                <a:cs typeface="Cardo"/>
                <a:sym typeface="Cardo"/>
              </a:rPr>
              <a:t>Code and Tools</a:t>
            </a:r>
          </a:p>
        </p:txBody>
      </p:sp>
      <p:sp>
        <p:nvSpPr>
          <p:cNvPr id="15" name="TextBox 15"/>
          <p:cNvSpPr txBox="1"/>
          <p:nvPr/>
        </p:nvSpPr>
        <p:spPr>
          <a:xfrm>
            <a:off x="1028699" y="2579820"/>
            <a:ext cx="11935807" cy="6574813"/>
          </a:xfrm>
          <a:prstGeom prst="rect">
            <a:avLst/>
          </a:prstGeom>
        </p:spPr>
        <p:txBody>
          <a:bodyPr wrap="square" lIns="0" tIns="0" rIns="0" bIns="0" rtlCol="0" anchor="t">
            <a:spAutoFit/>
          </a:bodyPr>
          <a:lstStyle/>
          <a:p>
            <a:pPr marL="662789" lvl="1" indent="-331395" algn="l">
              <a:lnSpc>
                <a:spcPts val="4297"/>
              </a:lnSpc>
              <a:buFont typeface="Arial"/>
              <a:buChar char="•"/>
            </a:pPr>
            <a:r>
              <a:rPr lang="en-US" sz="3069" spc="122" dirty="0">
                <a:solidFill>
                  <a:srgbClr val="FFFF00"/>
                </a:solidFill>
                <a:latin typeface="Didact Gothic"/>
                <a:ea typeface="Didact Gothic"/>
                <a:cs typeface="Didact Gothic"/>
                <a:sym typeface="Didact Gothic"/>
              </a:rPr>
              <a:t>Notebooks:</a:t>
            </a:r>
          </a:p>
          <a:p>
            <a:pPr algn="l">
              <a:lnSpc>
                <a:spcPts val="4297"/>
              </a:lnSpc>
            </a:pPr>
            <a:endParaRPr lang="en-US" sz="3069" spc="122" dirty="0">
              <a:solidFill>
                <a:srgbClr val="FFFFFF"/>
              </a:solidFill>
              <a:latin typeface="Didact Gothic"/>
              <a:ea typeface="Didact Gothic"/>
              <a:cs typeface="Didact Gothic"/>
              <a:sym typeface="Didact Gothic"/>
            </a:endParaRPr>
          </a:p>
          <a:p>
            <a:pPr marL="1325579"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Mil</a:t>
            </a:r>
            <a:r>
              <a:rPr lang="en-US" sz="3069" u="none" spc="122" dirty="0">
                <a:solidFill>
                  <a:srgbClr val="FFFFFF"/>
                </a:solidFill>
                <a:latin typeface="Didact Gothic"/>
                <a:ea typeface="Didact Gothic"/>
                <a:cs typeface="Didact Gothic"/>
                <a:sym typeface="Didact Gothic"/>
              </a:rPr>
              <a:t>esto</a:t>
            </a:r>
            <a:r>
              <a:rPr lang="en-US" sz="3069" spc="122" dirty="0">
                <a:solidFill>
                  <a:srgbClr val="FFFFFF"/>
                </a:solidFill>
                <a:latin typeface="Didact Gothic"/>
                <a:ea typeface="Didact Gothic"/>
                <a:cs typeface="Didact Gothic"/>
                <a:sym typeface="Didact Gothic"/>
              </a:rPr>
              <a:t>ne 1: Data collection</a:t>
            </a:r>
          </a:p>
          <a:p>
            <a:pPr algn="l">
              <a:lnSpc>
                <a:spcPts val="4297"/>
              </a:lnSpc>
            </a:pPr>
            <a:endParaRPr lang="en-US" sz="3069" spc="122" dirty="0">
              <a:solidFill>
                <a:srgbClr val="FFFFFF"/>
              </a:solidFill>
              <a:latin typeface="Didact Gothic"/>
              <a:ea typeface="Didact Gothic"/>
              <a:cs typeface="Didact Gothic"/>
              <a:sym typeface="Didact Gothic"/>
            </a:endParaRPr>
          </a:p>
          <a:p>
            <a:pPr marL="1325579"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Milestone 2: F</a:t>
            </a:r>
            <a:r>
              <a:rPr lang="en-US" sz="3069" u="none" spc="122" dirty="0">
                <a:solidFill>
                  <a:srgbClr val="FFFFFF"/>
                </a:solidFill>
                <a:latin typeface="Didact Gothic"/>
                <a:ea typeface="Didact Gothic"/>
                <a:cs typeface="Didact Gothic"/>
                <a:sym typeface="Didact Gothic"/>
              </a:rPr>
              <a:t>ea</a:t>
            </a:r>
            <a:r>
              <a:rPr lang="en-US" sz="3069" spc="122" dirty="0">
                <a:solidFill>
                  <a:srgbClr val="FFFFFF"/>
                </a:solidFill>
                <a:latin typeface="Didact Gothic"/>
                <a:ea typeface="Didact Gothic"/>
                <a:cs typeface="Didact Gothic"/>
                <a:sym typeface="Didact Gothic"/>
              </a:rPr>
              <a:t>tu</a:t>
            </a:r>
            <a:r>
              <a:rPr lang="en-US" sz="3069" u="none" spc="122" dirty="0">
                <a:solidFill>
                  <a:srgbClr val="FFFFFF"/>
                </a:solidFill>
                <a:latin typeface="Didact Gothic"/>
                <a:ea typeface="Didact Gothic"/>
                <a:cs typeface="Didact Gothic"/>
                <a:sym typeface="Didact Gothic"/>
              </a:rPr>
              <a:t>r</a:t>
            </a:r>
            <a:r>
              <a:rPr lang="en-US" sz="3069" spc="122" dirty="0">
                <a:solidFill>
                  <a:srgbClr val="FFFFFF"/>
                </a:solidFill>
                <a:latin typeface="Didact Gothic"/>
                <a:ea typeface="Didact Gothic"/>
                <a:cs typeface="Didact Gothic"/>
                <a:sym typeface="Didact Gothic"/>
              </a:rPr>
              <a:t>e engineering</a:t>
            </a:r>
          </a:p>
          <a:p>
            <a:pPr algn="l">
              <a:lnSpc>
                <a:spcPts val="4297"/>
              </a:lnSpc>
            </a:pPr>
            <a:endParaRPr lang="en-US" sz="3069" spc="122" dirty="0">
              <a:solidFill>
                <a:srgbClr val="FFFFFF"/>
              </a:solidFill>
              <a:latin typeface="Didact Gothic"/>
              <a:ea typeface="Didact Gothic"/>
              <a:cs typeface="Didact Gothic"/>
              <a:sym typeface="Didact Gothic"/>
            </a:endParaRPr>
          </a:p>
          <a:p>
            <a:pPr marL="1325579" lvl="2" indent="-441860" algn="l">
              <a:lnSpc>
                <a:spcPts val="4297"/>
              </a:lnSpc>
              <a:buFont typeface="Arial"/>
              <a:buChar char="⚬"/>
            </a:pPr>
            <a:r>
              <a:rPr lang="en-US" sz="3069" spc="122" dirty="0">
                <a:solidFill>
                  <a:srgbClr val="FFFFFF"/>
                </a:solidFill>
                <a:latin typeface="Didact Gothic"/>
                <a:ea typeface="Didact Gothic"/>
                <a:cs typeface="Didact Gothic"/>
                <a:sym typeface="Didact Gothic"/>
              </a:rPr>
              <a:t>M</a:t>
            </a:r>
            <a:r>
              <a:rPr lang="en-US" sz="3069" u="none" spc="122" dirty="0">
                <a:solidFill>
                  <a:srgbClr val="FFFFFF"/>
                </a:solidFill>
                <a:latin typeface="Didact Gothic"/>
                <a:ea typeface="Didact Gothic"/>
                <a:cs typeface="Didact Gothic"/>
                <a:sym typeface="Didact Gothic"/>
              </a:rPr>
              <a:t>i</a:t>
            </a:r>
            <a:r>
              <a:rPr lang="en-US" sz="3069" spc="122" dirty="0">
                <a:solidFill>
                  <a:srgbClr val="FFFFFF"/>
                </a:solidFill>
                <a:latin typeface="Didact Gothic"/>
                <a:ea typeface="Didact Gothic"/>
                <a:cs typeface="Didact Gothic"/>
                <a:sym typeface="Didact Gothic"/>
              </a:rPr>
              <a:t>leston</a:t>
            </a:r>
            <a:r>
              <a:rPr lang="en-US" sz="3069" u="none" spc="122" dirty="0">
                <a:solidFill>
                  <a:srgbClr val="FFFFFF"/>
                </a:solidFill>
                <a:latin typeface="Didact Gothic"/>
                <a:ea typeface="Didact Gothic"/>
                <a:cs typeface="Didact Gothic"/>
                <a:sym typeface="Didact Gothic"/>
              </a:rPr>
              <a:t>e</a:t>
            </a:r>
            <a:r>
              <a:rPr lang="en-US" sz="3069" spc="122" dirty="0">
                <a:solidFill>
                  <a:srgbClr val="FFFFFF"/>
                </a:solidFill>
                <a:latin typeface="Didact Gothic"/>
                <a:ea typeface="Didact Gothic"/>
                <a:cs typeface="Didact Gothic"/>
                <a:sym typeface="Didact Gothic"/>
              </a:rPr>
              <a:t> 3: Mod</a:t>
            </a:r>
            <a:r>
              <a:rPr lang="en-US" sz="3069" u="none" spc="122" dirty="0">
                <a:solidFill>
                  <a:srgbClr val="FFFFFF"/>
                </a:solidFill>
                <a:latin typeface="Didact Gothic"/>
                <a:ea typeface="Didact Gothic"/>
                <a:cs typeface="Didact Gothic"/>
                <a:sym typeface="Didact Gothic"/>
              </a:rPr>
              <a:t>e</a:t>
            </a:r>
            <a:r>
              <a:rPr lang="en-US" sz="3069" spc="122" dirty="0">
                <a:solidFill>
                  <a:srgbClr val="FFFFFF"/>
                </a:solidFill>
                <a:latin typeface="Didact Gothic"/>
                <a:ea typeface="Didact Gothic"/>
                <a:cs typeface="Didact Gothic"/>
                <a:sym typeface="Didact Gothic"/>
              </a:rPr>
              <a:t>ling</a:t>
            </a:r>
          </a:p>
          <a:p>
            <a:pPr marL="1325579" lvl="2" indent="-441860" algn="l">
              <a:lnSpc>
                <a:spcPts val="4297"/>
              </a:lnSpc>
              <a:buFont typeface="Arial"/>
              <a:buChar char="⚬"/>
            </a:pPr>
            <a:endParaRPr lang="en-US" sz="3069" spc="122" dirty="0">
              <a:solidFill>
                <a:srgbClr val="FFFFFF"/>
              </a:solidFill>
              <a:latin typeface="Didact Gothic"/>
              <a:ea typeface="Didact Gothic"/>
              <a:cs typeface="Didact Gothic"/>
              <a:sym typeface="Didact Gothic"/>
            </a:endParaRPr>
          </a:p>
          <a:p>
            <a:pPr marL="1325579" lvl="2" indent="-441860">
              <a:lnSpc>
                <a:spcPts val="4297"/>
              </a:lnSpc>
              <a:buFont typeface="Arial"/>
              <a:buChar char="⚬"/>
            </a:pPr>
            <a:r>
              <a:rPr lang="en-US" sz="3069" spc="122" dirty="0">
                <a:solidFill>
                  <a:srgbClr val="FFFFFF"/>
                </a:solidFill>
                <a:latin typeface="Didact Gothic"/>
                <a:sym typeface="Didact Gothic"/>
              </a:rPr>
              <a:t>Milestone 4: </a:t>
            </a:r>
            <a:r>
              <a:rPr lang="en-US" sz="3069" spc="122" dirty="0">
                <a:solidFill>
                  <a:srgbClr val="FFFFFF"/>
                </a:solidFill>
                <a:latin typeface="Didact Gothic"/>
              </a:rPr>
              <a:t>Website Integration and Model Deployment</a:t>
            </a:r>
            <a:endParaRPr lang="en-US" sz="3069" spc="122" dirty="0">
              <a:solidFill>
                <a:srgbClr val="FFFFFF"/>
              </a:solidFill>
              <a:latin typeface="Didact Gothic"/>
              <a:sym typeface="Didact Gothic"/>
            </a:endParaRPr>
          </a:p>
          <a:p>
            <a:pPr algn="l">
              <a:lnSpc>
                <a:spcPts val="4297"/>
              </a:lnSpc>
            </a:pPr>
            <a:endParaRPr lang="en-US" sz="3069" spc="122" dirty="0">
              <a:solidFill>
                <a:srgbClr val="FFFFFF"/>
              </a:solidFill>
              <a:latin typeface="Didact Gothic"/>
              <a:ea typeface="Didact Gothic"/>
              <a:cs typeface="Didact Gothic"/>
              <a:sym typeface="Didact Gothic"/>
            </a:endParaRPr>
          </a:p>
          <a:p>
            <a:pPr algn="l">
              <a:lnSpc>
                <a:spcPts val="4297"/>
              </a:lnSpc>
            </a:pPr>
            <a:endParaRPr lang="en-US" sz="3069" spc="122" dirty="0">
              <a:solidFill>
                <a:srgbClr val="FFFFFF"/>
              </a:solidFill>
              <a:latin typeface="Didact Gothic"/>
              <a:ea typeface="Didact Gothic"/>
              <a:cs typeface="Didact Gothic"/>
              <a:sym typeface="Didact Gothic"/>
            </a:endParaRPr>
          </a:p>
          <a:p>
            <a:pPr algn="l">
              <a:lnSpc>
                <a:spcPts val="4297"/>
              </a:lnSpc>
            </a:pPr>
            <a:endParaRPr lang="en-US" sz="3069" spc="122" dirty="0">
              <a:solidFill>
                <a:srgbClr val="FFFFFF"/>
              </a:solidFill>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95216" y="-2929365"/>
            <a:ext cx="15394984" cy="16377643"/>
          </a:xfrm>
          <a:custGeom>
            <a:avLst/>
            <a:gdLst/>
            <a:ahLst/>
            <a:cxnLst/>
            <a:rect l="l" t="t" r="r" b="b"/>
            <a:pathLst>
              <a:path w="15394984" h="16377643">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734260" y="2307624"/>
            <a:ext cx="7835983" cy="8336152"/>
          </a:xfrm>
          <a:custGeom>
            <a:avLst/>
            <a:gdLst/>
            <a:ahLst/>
            <a:cxnLst/>
            <a:rect l="l" t="t" r="r" b="b"/>
            <a:pathLst>
              <a:path w="7835983" h="8336152">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2079024"/>
            <a:ext cx="9705560" cy="1974614"/>
          </a:xfrm>
          <a:prstGeom prst="rect">
            <a:avLst/>
          </a:prstGeom>
        </p:spPr>
        <p:txBody>
          <a:bodyPr lIns="0" tIns="0" rIns="0" bIns="0" rtlCol="0" anchor="t">
            <a:spAutoFit/>
          </a:bodyPr>
          <a:lstStyle/>
          <a:p>
            <a:pPr algn="l">
              <a:lnSpc>
                <a:spcPts val="16112"/>
              </a:lnSpc>
              <a:spcBef>
                <a:spcPct val="0"/>
              </a:spcBef>
            </a:pPr>
            <a:r>
              <a:rPr lang="en-US" sz="11509" spc="-287">
                <a:solidFill>
                  <a:srgbClr val="FFFFFF"/>
                </a:solidFill>
                <a:latin typeface="Cardo"/>
                <a:ea typeface="Cardo"/>
                <a:cs typeface="Cardo"/>
                <a:sym typeface="Cardo"/>
              </a:rPr>
              <a:t>Thank You</a:t>
            </a:r>
          </a:p>
        </p:txBody>
      </p:sp>
      <p:sp>
        <p:nvSpPr>
          <p:cNvPr id="15" name="AutoShape 15"/>
          <p:cNvSpPr/>
          <p:nvPr/>
        </p:nvSpPr>
        <p:spPr>
          <a:xfrm>
            <a:off x="1028700" y="4756993"/>
            <a:ext cx="4852780" cy="0"/>
          </a:xfrm>
          <a:prstGeom prst="line">
            <a:avLst/>
          </a:prstGeom>
          <a:ln w="76200" cap="rnd">
            <a:solidFill>
              <a:srgbClr val="FFFFFF"/>
            </a:solidFill>
            <a:prstDash val="solid"/>
            <a:headEnd type="none" w="sm" len="sm"/>
            <a:tailEnd type="none" w="sm" len="sm"/>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4394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96201" y="647700"/>
            <a:ext cx="6236709" cy="2272781"/>
          </a:xfrm>
          <a:prstGeom prst="rect">
            <a:avLst/>
          </a:prstGeom>
        </p:spPr>
        <p:txBody>
          <a:bodyPr lIns="0" tIns="0" rIns="0" bIns="0" rtlCol="0" anchor="t">
            <a:spAutoFit/>
          </a:bodyPr>
          <a:lstStyle/>
          <a:p>
            <a:pPr algn="l">
              <a:lnSpc>
                <a:spcPts val="9128"/>
              </a:lnSpc>
            </a:pPr>
            <a:r>
              <a:rPr lang="en-US" sz="6520" spc="-163" dirty="0">
                <a:solidFill>
                  <a:srgbClr val="FFFFFF"/>
                </a:solidFill>
                <a:latin typeface="Cardo"/>
                <a:ea typeface="Cardo"/>
                <a:cs typeface="Cardo"/>
                <a:sym typeface="Cardo"/>
              </a:rPr>
              <a:t>Introduction</a:t>
            </a:r>
          </a:p>
          <a:p>
            <a:pPr algn="l">
              <a:lnSpc>
                <a:spcPts val="9128"/>
              </a:lnSpc>
              <a:spcBef>
                <a:spcPct val="0"/>
              </a:spcBef>
            </a:pPr>
            <a:endParaRPr lang="en-US" sz="6520" spc="-163" dirty="0">
              <a:solidFill>
                <a:srgbClr val="FFFFFF"/>
              </a:solidFill>
              <a:latin typeface="Cardo"/>
              <a:ea typeface="Cardo"/>
              <a:cs typeface="Cardo"/>
              <a:sym typeface="Cardo"/>
            </a:endParaRPr>
          </a:p>
        </p:txBody>
      </p:sp>
      <p:sp>
        <p:nvSpPr>
          <p:cNvPr id="15" name="TextBox 15"/>
          <p:cNvSpPr txBox="1"/>
          <p:nvPr/>
        </p:nvSpPr>
        <p:spPr>
          <a:xfrm>
            <a:off x="1446148" y="2063376"/>
            <a:ext cx="13260451" cy="6579237"/>
          </a:xfrm>
          <a:prstGeom prst="rect">
            <a:avLst/>
          </a:prstGeom>
        </p:spPr>
        <p:txBody>
          <a:bodyPr wrap="square" lIns="0" tIns="0" rIns="0" bIns="0" rtlCol="0" anchor="t">
            <a:spAutoFit/>
          </a:bodyPr>
          <a:lstStyle/>
          <a:p>
            <a:pPr marL="422943" lvl="1" indent="-211471" algn="just">
              <a:lnSpc>
                <a:spcPts val="2742"/>
              </a:lnSpc>
              <a:buFont typeface="Arial"/>
              <a:buChar char="•"/>
            </a:pPr>
            <a:r>
              <a:rPr lang="en-US" sz="2800" spc="78" dirty="0">
                <a:solidFill>
                  <a:srgbClr val="FFFFFF"/>
                </a:solidFill>
                <a:latin typeface="Didact Gothic"/>
                <a:ea typeface="Didact Gothic"/>
                <a:cs typeface="Didact Gothic"/>
                <a:sym typeface="Didact Gothic"/>
              </a:rPr>
              <a:t>Our project focuses on </a:t>
            </a:r>
            <a:r>
              <a:rPr lang="en-US" sz="2800" spc="78" dirty="0">
                <a:solidFill>
                  <a:srgbClr val="FFFF00"/>
                </a:solidFill>
                <a:latin typeface="Didact Gothic"/>
                <a:ea typeface="Didact Gothic"/>
                <a:cs typeface="Didact Gothic"/>
                <a:sym typeface="Didact Gothic"/>
              </a:rPr>
              <a:t>Sales and Demand Forecasting</a:t>
            </a:r>
            <a:r>
              <a:rPr lang="en-US" sz="2800" spc="78" dirty="0">
                <a:solidFill>
                  <a:schemeClr val="bg1"/>
                </a:solidFill>
                <a:latin typeface="Didact Gothic"/>
                <a:ea typeface="Didact Gothic"/>
                <a:cs typeface="Didact Gothic"/>
                <a:sym typeface="Didact Gothic"/>
              </a:rPr>
              <a:t> and </a:t>
            </a:r>
            <a:r>
              <a:rPr lang="en-US" sz="2800" spc="78" dirty="0">
                <a:solidFill>
                  <a:srgbClr val="FFFF00"/>
                </a:solidFill>
                <a:latin typeface="Didact Gothic"/>
                <a:ea typeface="Didact Gothic"/>
                <a:cs typeface="Didact Gothic"/>
                <a:sym typeface="Didact Gothic"/>
              </a:rPr>
              <a:t>Dynamic Pricing Optimization </a:t>
            </a:r>
            <a:r>
              <a:rPr lang="en-US" sz="2800" spc="78" dirty="0">
                <a:solidFill>
                  <a:srgbClr val="FFFFFF"/>
                </a:solidFill>
                <a:latin typeface="Didact Gothic"/>
                <a:ea typeface="Didact Gothic"/>
                <a:cs typeface="Didact Gothic"/>
                <a:sym typeface="Didact Gothic"/>
              </a:rPr>
              <a:t>for retail businesses, using machine learning and reinforcement learning models. The system is designed to help business owners make informed decisions about product demand and pricing strategies, especially during seasonal peaks and special events.</a:t>
            </a:r>
          </a:p>
          <a:p>
            <a:pPr algn="just">
              <a:lnSpc>
                <a:spcPts val="2742"/>
              </a:lnSpc>
            </a:pPr>
            <a:endParaRPr lang="en-US" sz="2800" spc="78" dirty="0">
              <a:solidFill>
                <a:srgbClr val="FFFFFF"/>
              </a:solidFill>
              <a:latin typeface="Didact Gothic"/>
              <a:ea typeface="Didact Gothic"/>
              <a:cs typeface="Didact Gothic"/>
              <a:sym typeface="Didact Gothic"/>
            </a:endParaRPr>
          </a:p>
          <a:p>
            <a:pPr marL="422943" lvl="1" indent="-211471" algn="just">
              <a:lnSpc>
                <a:spcPts val="2742"/>
              </a:lnSpc>
              <a:buFont typeface="Arial"/>
              <a:buChar char="•"/>
            </a:pPr>
            <a:r>
              <a:rPr lang="en-US" sz="2800" spc="78" dirty="0">
                <a:solidFill>
                  <a:srgbClr val="FFFFFF"/>
                </a:solidFill>
                <a:latin typeface="Didact Gothic"/>
                <a:ea typeface="Didact Gothic"/>
                <a:cs typeface="Didact Gothic"/>
                <a:sym typeface="Didact Gothic"/>
              </a:rPr>
              <a:t>We developed two core components:</a:t>
            </a:r>
          </a:p>
          <a:p>
            <a:pPr algn="just">
              <a:lnSpc>
                <a:spcPts val="2742"/>
              </a:lnSpc>
            </a:pPr>
            <a:endParaRPr lang="en-US" sz="2800" spc="78" dirty="0">
              <a:solidFill>
                <a:srgbClr val="FFFFFF"/>
              </a:solidFill>
              <a:latin typeface="Didact Gothic"/>
              <a:ea typeface="Didact Gothic"/>
              <a:cs typeface="Didact Gothic"/>
              <a:sym typeface="Didact Gothic"/>
            </a:endParaRPr>
          </a:p>
          <a:p>
            <a:pPr marL="880143" lvl="2" indent="-211471" algn="just">
              <a:lnSpc>
                <a:spcPts val="2742"/>
              </a:lnSpc>
              <a:buFont typeface="Arial"/>
              <a:buChar char="•"/>
            </a:pPr>
            <a:r>
              <a:rPr lang="en-US" sz="2800" spc="78" dirty="0">
                <a:solidFill>
                  <a:srgbClr val="FFFFFF"/>
                </a:solidFill>
                <a:latin typeface="Didact Gothic"/>
                <a:ea typeface="Didact Gothic"/>
                <a:cs typeface="Didact Gothic"/>
                <a:sym typeface="Didact Gothic"/>
              </a:rPr>
              <a:t>A demand prediction model using </a:t>
            </a:r>
            <a:r>
              <a:rPr lang="en-US" sz="2800" spc="78" dirty="0">
                <a:solidFill>
                  <a:srgbClr val="FFFF00"/>
                </a:solidFill>
                <a:latin typeface="Didact Gothic"/>
                <a:ea typeface="Didact Gothic"/>
                <a:cs typeface="Didact Gothic"/>
                <a:sym typeface="Didact Gothic"/>
              </a:rPr>
              <a:t>XGBoost</a:t>
            </a:r>
            <a:r>
              <a:rPr lang="en-US" sz="2800" spc="78" dirty="0">
                <a:solidFill>
                  <a:srgbClr val="FFFFFF"/>
                </a:solidFill>
                <a:latin typeface="Didact Gothic"/>
                <a:ea typeface="Didact Gothic"/>
                <a:cs typeface="Didact Gothic"/>
                <a:sym typeface="Didact Gothic"/>
              </a:rPr>
              <a:t> to forecast </a:t>
            </a:r>
            <a:r>
              <a:rPr lang="en-US" sz="2800" spc="78">
                <a:solidFill>
                  <a:srgbClr val="FFFFFF"/>
                </a:solidFill>
                <a:latin typeface="Didact Gothic"/>
                <a:ea typeface="Didact Gothic"/>
                <a:cs typeface="Didact Gothic"/>
                <a:sym typeface="Didact Gothic"/>
              </a:rPr>
              <a:t>future demand </a:t>
            </a:r>
            <a:r>
              <a:rPr lang="en-US" sz="2800" spc="78" dirty="0">
                <a:solidFill>
                  <a:srgbClr val="FFFFFF"/>
                </a:solidFill>
                <a:latin typeface="Didact Gothic"/>
                <a:ea typeface="Didact Gothic"/>
                <a:cs typeface="Didact Gothic"/>
                <a:sym typeface="Didact Gothic"/>
              </a:rPr>
              <a:t>based on historical data, promotions, holidays, and other contextual features.</a:t>
            </a:r>
          </a:p>
          <a:p>
            <a:pPr lvl="1" algn="just">
              <a:lnSpc>
                <a:spcPts val="2742"/>
              </a:lnSpc>
            </a:pPr>
            <a:endParaRPr lang="en-US" sz="2800" spc="78" dirty="0">
              <a:solidFill>
                <a:srgbClr val="FFFFFF"/>
              </a:solidFill>
              <a:latin typeface="Didact Gothic"/>
              <a:ea typeface="Didact Gothic"/>
              <a:cs typeface="Didact Gothic"/>
              <a:sym typeface="Didact Gothic"/>
            </a:endParaRPr>
          </a:p>
          <a:p>
            <a:pPr marL="880143" lvl="2" indent="-211471" algn="just">
              <a:lnSpc>
                <a:spcPts val="2742"/>
              </a:lnSpc>
              <a:buFont typeface="Arial"/>
              <a:buChar char="•"/>
            </a:pPr>
            <a:r>
              <a:rPr lang="en-US" sz="2800" spc="78" dirty="0">
                <a:solidFill>
                  <a:srgbClr val="FFFFFF"/>
                </a:solidFill>
                <a:latin typeface="Didact Gothic"/>
                <a:ea typeface="Didact Gothic"/>
                <a:cs typeface="Didact Gothic"/>
                <a:sym typeface="Didact Gothic"/>
              </a:rPr>
              <a:t>A price optimization model using </a:t>
            </a:r>
            <a:r>
              <a:rPr lang="en-US" sz="2800" spc="78" dirty="0">
                <a:solidFill>
                  <a:srgbClr val="FFFF00"/>
                </a:solidFill>
                <a:latin typeface="Didact Gothic"/>
                <a:ea typeface="Didact Gothic"/>
                <a:cs typeface="Didact Gothic"/>
                <a:sym typeface="Didact Gothic"/>
              </a:rPr>
              <a:t>reinforcement learning </a:t>
            </a:r>
            <a:r>
              <a:rPr lang="en-US" sz="2800" spc="78" dirty="0">
                <a:solidFill>
                  <a:srgbClr val="FFFFFF"/>
                </a:solidFill>
                <a:latin typeface="Didact Gothic"/>
                <a:ea typeface="Didact Gothic"/>
                <a:cs typeface="Didact Gothic"/>
                <a:sym typeface="Didact Gothic"/>
              </a:rPr>
              <a:t>to suggest whether to increase, decrease, or maintain prices to maximize revenue and customer satisfaction.</a:t>
            </a:r>
          </a:p>
          <a:p>
            <a:pPr algn="just">
              <a:lnSpc>
                <a:spcPts val="2742"/>
              </a:lnSpc>
            </a:pPr>
            <a:endParaRPr lang="en-US" sz="2800" spc="78" dirty="0">
              <a:solidFill>
                <a:srgbClr val="FFFFFF"/>
              </a:solidFill>
              <a:latin typeface="Didact Gothic"/>
              <a:ea typeface="Didact Gothic"/>
              <a:cs typeface="Didact Gothic"/>
              <a:sym typeface="Didact Gothic"/>
            </a:endParaRPr>
          </a:p>
          <a:p>
            <a:pPr marL="422943" lvl="1" indent="-211471" algn="just">
              <a:lnSpc>
                <a:spcPts val="2742"/>
              </a:lnSpc>
              <a:buFont typeface="Arial"/>
              <a:buChar char="•"/>
            </a:pPr>
            <a:r>
              <a:rPr lang="en-US" sz="2800" spc="78" dirty="0">
                <a:solidFill>
                  <a:srgbClr val="FFFFFF"/>
                </a:solidFill>
                <a:latin typeface="Didact Gothic"/>
                <a:ea typeface="Didact Gothic"/>
                <a:cs typeface="Didact Gothic"/>
                <a:sym typeface="Didact Gothic"/>
              </a:rPr>
              <a:t>Additionally, we introduced a </a:t>
            </a:r>
            <a:r>
              <a:rPr lang="en-US" sz="2800" spc="78" dirty="0">
                <a:solidFill>
                  <a:srgbClr val="FFFF00"/>
                </a:solidFill>
                <a:latin typeface="Didact Gothic"/>
                <a:ea typeface="Didact Gothic"/>
                <a:cs typeface="Didact Gothic"/>
                <a:sym typeface="Didact Gothic"/>
              </a:rPr>
              <a:t>gamified challenge system </a:t>
            </a:r>
            <a:r>
              <a:rPr lang="en-US" sz="2800" spc="78" dirty="0">
                <a:solidFill>
                  <a:srgbClr val="FFFFFF"/>
                </a:solidFill>
                <a:latin typeface="Didact Gothic"/>
                <a:ea typeface="Didact Gothic"/>
                <a:cs typeface="Didact Gothic"/>
                <a:sym typeface="Didact Gothic"/>
              </a:rPr>
              <a:t>where supermarket customers can participate by predicting future prices. Accurate predictions are rewarded with points, which can be redeemed for discounts—enhancing customer engagement and loyalty.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4394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r>
              <a:rPr lang="en-US" dirty="0"/>
              <a:t>``</a:t>
            </a:r>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990117" y="9171021"/>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137" y="9171021"/>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78156" y="9171021"/>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468572"/>
            <a:ext cx="6236709" cy="1120256"/>
          </a:xfrm>
          <a:prstGeom prst="rect">
            <a:avLst/>
          </a:prstGeom>
        </p:spPr>
        <p:txBody>
          <a:bodyPr lIns="0" tIns="0" rIns="0" bIns="0" rtlCol="0" anchor="t">
            <a:spAutoFit/>
          </a:bodyPr>
          <a:lstStyle/>
          <a:p>
            <a:pPr algn="l">
              <a:lnSpc>
                <a:spcPts val="9128"/>
              </a:lnSpc>
              <a:spcBef>
                <a:spcPct val="0"/>
              </a:spcBef>
            </a:pPr>
            <a:r>
              <a:rPr lang="en-US" sz="6520" spc="-163" dirty="0">
                <a:solidFill>
                  <a:srgbClr val="FFFFFF"/>
                </a:solidFill>
                <a:latin typeface="Cardo"/>
                <a:ea typeface="Cardo"/>
                <a:cs typeface="Cardo"/>
                <a:sym typeface="Cardo"/>
              </a:rPr>
              <a:t>Goal:</a:t>
            </a:r>
          </a:p>
        </p:txBody>
      </p:sp>
      <p:sp>
        <p:nvSpPr>
          <p:cNvPr id="15" name="TextBox 15"/>
          <p:cNvSpPr txBox="1"/>
          <p:nvPr/>
        </p:nvSpPr>
        <p:spPr>
          <a:xfrm>
            <a:off x="1103367" y="1903648"/>
            <a:ext cx="10718665" cy="3376437"/>
          </a:xfrm>
          <a:prstGeom prst="rect">
            <a:avLst/>
          </a:prstGeom>
        </p:spPr>
        <p:txBody>
          <a:bodyPr lIns="0" tIns="0" rIns="0" bIns="0" rtlCol="0" anchor="t">
            <a:spAutoFit/>
          </a:bodyPr>
          <a:lstStyle/>
          <a:p>
            <a:pPr marL="583442" lvl="1" indent="-291721" algn="just">
              <a:lnSpc>
                <a:spcPts val="3783"/>
              </a:lnSpc>
              <a:buClr>
                <a:schemeClr val="bg1"/>
              </a:buClr>
              <a:buSzPct val="150000"/>
              <a:buFont typeface="Arial"/>
              <a:buChar char="•"/>
            </a:pPr>
            <a:r>
              <a:rPr lang="en-US" sz="2800" spc="108" dirty="0">
                <a:solidFill>
                  <a:srgbClr val="FFFFFF"/>
                </a:solidFill>
                <a:latin typeface="Didact Gothic"/>
                <a:ea typeface="Didact Gothic"/>
                <a:cs typeface="Didact Gothic"/>
                <a:sym typeface="Didact Gothic"/>
              </a:rPr>
              <a:t>The goal of this project is to develop a robust time series forecasting model to predict unit sales for items across Favorita grocery stores in Ecuador. By leveraging </a:t>
            </a:r>
            <a:r>
              <a:rPr lang="en-US" sz="2800" spc="108" dirty="0">
                <a:solidFill>
                  <a:srgbClr val="FFFF00"/>
                </a:solidFill>
                <a:latin typeface="Didact Gothic"/>
                <a:ea typeface="Didact Gothic"/>
                <a:cs typeface="Didact Gothic"/>
                <a:sym typeface="Didact Gothic"/>
              </a:rPr>
              <a:t>historical sales data</a:t>
            </a:r>
            <a:r>
              <a:rPr lang="en-US" sz="2800" spc="108" dirty="0">
                <a:solidFill>
                  <a:srgbClr val="FFFFFF"/>
                </a:solidFill>
                <a:latin typeface="Didact Gothic"/>
                <a:ea typeface="Didact Gothic"/>
                <a:cs typeface="Didact Gothic"/>
                <a:sym typeface="Didact Gothic"/>
              </a:rPr>
              <a:t>, </a:t>
            </a:r>
            <a:r>
              <a:rPr lang="en-US" sz="2800" spc="108" dirty="0">
                <a:solidFill>
                  <a:srgbClr val="FFFF00"/>
                </a:solidFill>
                <a:latin typeface="Didact Gothic"/>
                <a:ea typeface="Didact Gothic"/>
                <a:cs typeface="Didact Gothic"/>
                <a:sym typeface="Didact Gothic"/>
              </a:rPr>
              <a:t>promotional information</a:t>
            </a:r>
            <a:r>
              <a:rPr lang="en-US" sz="2800" spc="108" dirty="0">
                <a:solidFill>
                  <a:srgbClr val="FFFFFF"/>
                </a:solidFill>
                <a:latin typeface="Didact Gothic"/>
                <a:ea typeface="Didact Gothic"/>
                <a:cs typeface="Didact Gothic"/>
                <a:sym typeface="Didact Gothic"/>
              </a:rPr>
              <a:t>, and </a:t>
            </a:r>
            <a:r>
              <a:rPr lang="en-US" sz="2800" spc="108" dirty="0">
                <a:solidFill>
                  <a:srgbClr val="FFFF00"/>
                </a:solidFill>
                <a:latin typeface="Didact Gothic"/>
                <a:ea typeface="Didact Gothic"/>
                <a:cs typeface="Didact Gothic"/>
                <a:sym typeface="Didact Gothic"/>
              </a:rPr>
              <a:t>external factors </a:t>
            </a:r>
            <a:r>
              <a:rPr lang="en-US" sz="2800" spc="108" dirty="0">
                <a:solidFill>
                  <a:srgbClr val="FFFFFF"/>
                </a:solidFill>
                <a:latin typeface="Didact Gothic"/>
                <a:ea typeface="Didact Gothic"/>
                <a:cs typeface="Didact Gothic"/>
                <a:sym typeface="Didact Gothic"/>
              </a:rPr>
              <a:t>such as </a:t>
            </a:r>
            <a:r>
              <a:rPr lang="en-US" sz="2800" spc="108" dirty="0">
                <a:solidFill>
                  <a:srgbClr val="FFFF00"/>
                </a:solidFill>
                <a:latin typeface="Didact Gothic"/>
                <a:ea typeface="Didact Gothic"/>
                <a:cs typeface="Didact Gothic"/>
                <a:sym typeface="Didact Gothic"/>
              </a:rPr>
              <a:t>holidays </a:t>
            </a:r>
            <a:r>
              <a:rPr lang="en-US" sz="2800" spc="108" dirty="0">
                <a:solidFill>
                  <a:schemeClr val="bg1"/>
                </a:solidFill>
                <a:latin typeface="Didact Gothic"/>
                <a:ea typeface="Didact Gothic"/>
                <a:cs typeface="Didact Gothic"/>
                <a:sym typeface="Didact Gothic"/>
              </a:rPr>
              <a:t>and</a:t>
            </a:r>
            <a:r>
              <a:rPr lang="en-US" sz="2800" spc="108" dirty="0">
                <a:solidFill>
                  <a:srgbClr val="FFFF00"/>
                </a:solidFill>
                <a:latin typeface="Didact Gothic"/>
                <a:ea typeface="Didact Gothic"/>
                <a:cs typeface="Didact Gothic"/>
                <a:sym typeface="Didact Gothic"/>
              </a:rPr>
              <a:t> oil prices</a:t>
            </a:r>
            <a:r>
              <a:rPr lang="en-US" sz="2800" spc="108" dirty="0">
                <a:solidFill>
                  <a:srgbClr val="FFFFFF"/>
                </a:solidFill>
                <a:latin typeface="Didact Gothic"/>
                <a:ea typeface="Didact Gothic"/>
                <a:cs typeface="Didact Gothic"/>
                <a:sym typeface="Didact Gothic"/>
              </a:rPr>
              <a:t>.</a:t>
            </a:r>
          </a:p>
          <a:p>
            <a:pPr marL="583442" lvl="1" indent="-291721" algn="just">
              <a:lnSpc>
                <a:spcPts val="3783"/>
              </a:lnSpc>
              <a:buClr>
                <a:schemeClr val="bg1"/>
              </a:buClr>
              <a:buSzPct val="150000"/>
              <a:buFont typeface="Arial"/>
              <a:buChar char="•"/>
            </a:pPr>
            <a:endParaRPr lang="en-US" sz="2800" spc="108" dirty="0">
              <a:solidFill>
                <a:srgbClr val="FFFFFF"/>
              </a:solidFill>
              <a:latin typeface="Didact Gothic"/>
              <a:ea typeface="Didact Gothic"/>
              <a:cs typeface="Didact Gothic"/>
              <a:sym typeface="Didact Gothic"/>
            </a:endParaRPr>
          </a:p>
          <a:p>
            <a:pPr marL="583442" lvl="1" indent="-291721" algn="just">
              <a:lnSpc>
                <a:spcPts val="3783"/>
              </a:lnSpc>
              <a:buClr>
                <a:schemeClr val="bg1"/>
              </a:buClr>
              <a:buSzPct val="150000"/>
              <a:buFont typeface="Arial"/>
              <a:buChar char="•"/>
            </a:pPr>
            <a:r>
              <a:rPr lang="en-US" sz="2800" spc="108" dirty="0">
                <a:solidFill>
                  <a:srgbClr val="FFFFFF"/>
                </a:solidFill>
                <a:latin typeface="Didact Gothic"/>
                <a:ea typeface="Didact Gothic"/>
                <a:cs typeface="Didact Gothic"/>
                <a:sym typeface="Didact Gothic"/>
              </a:rPr>
              <a:t> the project aims to:</a:t>
            </a:r>
          </a:p>
        </p:txBody>
      </p:sp>
      <p:sp>
        <p:nvSpPr>
          <p:cNvPr id="17" name="Rectangle 1">
            <a:extLst>
              <a:ext uri="{FF2B5EF4-FFF2-40B4-BE49-F238E27FC236}">
                <a16:creationId xmlns:a16="http://schemas.microsoft.com/office/drawing/2014/main" id="{9F1B878F-7E88-2F39-381C-935861477B52}"/>
              </a:ext>
            </a:extLst>
          </p:cNvPr>
          <p:cNvSpPr>
            <a:spLocks noChangeArrowheads="1"/>
          </p:cNvSpPr>
          <p:nvPr/>
        </p:nvSpPr>
        <p:spPr bwMode="auto">
          <a:xfrm>
            <a:off x="2241728" y="5302705"/>
            <a:ext cx="1330307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457200" algn="just" eaLnBrk="0" fontAlgn="base" hangingPunct="0">
              <a:spcBef>
                <a:spcPct val="0"/>
              </a:spcBef>
              <a:spcAft>
                <a:spcPct val="0"/>
              </a:spcAft>
              <a:buFontTx/>
              <a:buChar char="•"/>
            </a:pPr>
            <a:r>
              <a:rPr lang="en-US" altLang="en-US" sz="2800" spc="108" dirty="0">
                <a:solidFill>
                  <a:srgbClr val="FFFFFF"/>
                </a:solidFill>
                <a:latin typeface="Didact Gothic"/>
              </a:rPr>
              <a:t>Enhance </a:t>
            </a:r>
            <a:r>
              <a:rPr lang="en-US" altLang="en-US" sz="2800" spc="108" dirty="0">
                <a:solidFill>
                  <a:srgbClr val="FFFF00"/>
                </a:solidFill>
                <a:latin typeface="Didact Gothic"/>
              </a:rPr>
              <a:t>demand forecasting accuracy</a:t>
            </a:r>
            <a:r>
              <a:rPr lang="en-US" altLang="en-US" sz="2800" spc="108" dirty="0">
                <a:solidFill>
                  <a:srgbClr val="FFFFFF"/>
                </a:solidFill>
                <a:latin typeface="Didact Gothic"/>
              </a:rPr>
              <a:t> to anticipate customer needs more effectively</a:t>
            </a:r>
          </a:p>
          <a:p>
            <a:pPr indent="-457200" algn="just" eaLnBrk="0" fontAlgn="base" hangingPunct="0">
              <a:spcBef>
                <a:spcPct val="0"/>
              </a:spcBef>
              <a:spcAft>
                <a:spcPct val="0"/>
              </a:spcAft>
              <a:buFontTx/>
              <a:buChar char="•"/>
            </a:pPr>
            <a:r>
              <a:rPr lang="en-US" altLang="en-US" sz="2800" spc="108" dirty="0">
                <a:solidFill>
                  <a:srgbClr val="FFFFFF"/>
                </a:solidFill>
                <a:latin typeface="Didact Gothic"/>
              </a:rPr>
              <a:t>Support </a:t>
            </a:r>
            <a:r>
              <a:rPr lang="en-US" altLang="en-US" sz="2800" spc="108" dirty="0">
                <a:solidFill>
                  <a:srgbClr val="FFFF00"/>
                </a:solidFill>
                <a:latin typeface="Didact Gothic"/>
              </a:rPr>
              <a:t>supply chain </a:t>
            </a:r>
            <a:r>
              <a:rPr lang="en-US" altLang="en-US" sz="2800" spc="108" dirty="0">
                <a:solidFill>
                  <a:schemeClr val="bg1"/>
                </a:solidFill>
                <a:latin typeface="Didact Gothic"/>
              </a:rPr>
              <a:t>and</a:t>
            </a:r>
            <a:r>
              <a:rPr lang="en-US" altLang="en-US" sz="2800" spc="108" dirty="0">
                <a:solidFill>
                  <a:srgbClr val="FFFF00"/>
                </a:solidFill>
                <a:latin typeface="Didact Gothic"/>
              </a:rPr>
              <a:t> inventory decisions</a:t>
            </a:r>
            <a:r>
              <a:rPr lang="en-US" altLang="en-US" sz="2800" spc="108" dirty="0">
                <a:solidFill>
                  <a:srgbClr val="FFFFFF"/>
                </a:solidFill>
                <a:latin typeface="Didact Gothic"/>
              </a:rPr>
              <a:t> by aligning stock levels with predicted demand</a:t>
            </a:r>
          </a:p>
          <a:p>
            <a:pPr marR="0" lvl="0" indent="-457200" algn="just" eaLnBrk="0" fontAlgn="base" hangingPunct="0">
              <a:lnSpc>
                <a:spcPct val="100000"/>
              </a:lnSpc>
              <a:spcBef>
                <a:spcPct val="0"/>
              </a:spcBef>
              <a:spcAft>
                <a:spcPct val="0"/>
              </a:spcAft>
              <a:buClrTx/>
              <a:buSzTx/>
              <a:buFontTx/>
              <a:buChar char="•"/>
              <a:tabLst/>
            </a:pPr>
            <a:r>
              <a:rPr lang="en-US" altLang="en-US" sz="2800" spc="108" dirty="0">
                <a:solidFill>
                  <a:srgbClr val="FFFFFF"/>
                </a:solidFill>
                <a:latin typeface="Didact Gothic"/>
              </a:rPr>
              <a:t>Enable </a:t>
            </a:r>
            <a:r>
              <a:rPr lang="en-US" altLang="en-US" sz="2800" spc="108" dirty="0">
                <a:solidFill>
                  <a:srgbClr val="FFFF00"/>
                </a:solidFill>
                <a:latin typeface="Didact Gothic"/>
              </a:rPr>
              <a:t>data-driven promotional planning</a:t>
            </a:r>
            <a:r>
              <a:rPr lang="en-US" altLang="en-US" sz="2800" spc="108" dirty="0">
                <a:solidFill>
                  <a:srgbClr val="FFFFFF"/>
                </a:solidFill>
                <a:latin typeface="Didact Gothic"/>
              </a:rPr>
              <a:t> for both seasonal and regular campaigns</a:t>
            </a:r>
          </a:p>
          <a:p>
            <a:pPr marR="0" lvl="0" indent="-457200" algn="just" eaLnBrk="0" fontAlgn="base" hangingPunct="0">
              <a:lnSpc>
                <a:spcPct val="100000"/>
              </a:lnSpc>
              <a:spcBef>
                <a:spcPct val="0"/>
              </a:spcBef>
              <a:spcAft>
                <a:spcPct val="0"/>
              </a:spcAft>
              <a:buClrTx/>
              <a:buSzTx/>
              <a:buFontTx/>
              <a:buChar char="•"/>
              <a:tabLst/>
            </a:pPr>
            <a:r>
              <a:rPr lang="en-US" altLang="en-US" sz="2800" spc="108" dirty="0">
                <a:solidFill>
                  <a:srgbClr val="FFFFFF"/>
                </a:solidFill>
                <a:latin typeface="Didact Gothic"/>
              </a:rPr>
              <a:t>Explore </a:t>
            </a:r>
            <a:r>
              <a:rPr lang="en-US" altLang="en-US" sz="2800" spc="108" dirty="0">
                <a:solidFill>
                  <a:srgbClr val="FFFF00"/>
                </a:solidFill>
                <a:latin typeface="Didact Gothic"/>
              </a:rPr>
              <a:t>the impact of price adjustments on overall revenue</a:t>
            </a:r>
            <a:r>
              <a:rPr lang="en-US" altLang="en-US" sz="2800" spc="108" dirty="0">
                <a:solidFill>
                  <a:srgbClr val="FFFFFF"/>
                </a:solidFill>
                <a:latin typeface="Didact Gothic"/>
              </a:rPr>
              <a:t> through dynamic pricing strategies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96208" y="1028700"/>
            <a:ext cx="11935807" cy="12697667"/>
          </a:xfrm>
          <a:custGeom>
            <a:avLst/>
            <a:gdLst/>
            <a:ahLst/>
            <a:cxnLst/>
            <a:rect l="l" t="t" r="r" b="b"/>
            <a:pathLst>
              <a:path w="11935807" h="12697667">
                <a:moveTo>
                  <a:pt x="0" y="0"/>
                </a:moveTo>
                <a:lnTo>
                  <a:pt x="11935806" y="0"/>
                </a:lnTo>
                <a:lnTo>
                  <a:pt x="11935806"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3076077" y="3838507"/>
            <a:ext cx="12135845" cy="2476636"/>
          </a:xfrm>
          <a:prstGeom prst="rect">
            <a:avLst/>
          </a:prstGeom>
        </p:spPr>
        <p:txBody>
          <a:bodyPr lIns="0" tIns="0" rIns="0" bIns="0" rtlCol="0" anchor="t">
            <a:spAutoFit/>
          </a:bodyPr>
          <a:lstStyle/>
          <a:p>
            <a:pPr algn="ctr">
              <a:lnSpc>
                <a:spcPts val="9998"/>
              </a:lnSpc>
              <a:spcBef>
                <a:spcPct val="0"/>
              </a:spcBef>
            </a:pPr>
            <a:r>
              <a:rPr lang="en-US" sz="7141" spc="-178">
                <a:solidFill>
                  <a:srgbClr val="FFFFFF"/>
                </a:solidFill>
                <a:latin typeface="Cardo"/>
                <a:ea typeface="Cardo"/>
                <a:cs typeface="Cardo"/>
                <a:sym typeface="Cardo"/>
              </a:rPr>
              <a:t> Data Collection, Exploration, and Preprocessing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895350"/>
            <a:ext cx="9047230" cy="1120256"/>
          </a:xfrm>
          <a:prstGeom prst="rect">
            <a:avLst/>
          </a:prstGeom>
        </p:spPr>
        <p:txBody>
          <a:bodyPr lIns="0" tIns="0" rIns="0" bIns="0" rtlCol="0" anchor="t">
            <a:spAutoFit/>
          </a:bodyPr>
          <a:lstStyle/>
          <a:p>
            <a:pPr algn="l">
              <a:lnSpc>
                <a:spcPts val="9128"/>
              </a:lnSpc>
              <a:spcBef>
                <a:spcPct val="0"/>
              </a:spcBef>
            </a:pPr>
            <a:r>
              <a:rPr lang="en-US" sz="6520" spc="-163">
                <a:solidFill>
                  <a:srgbClr val="F1F0F0"/>
                </a:solidFill>
                <a:latin typeface="Cardo"/>
                <a:ea typeface="Cardo"/>
                <a:cs typeface="Cardo"/>
                <a:sym typeface="Cardo"/>
              </a:rPr>
              <a:t>Data Collection &amp; Sources</a:t>
            </a:r>
          </a:p>
        </p:txBody>
      </p:sp>
      <p:sp>
        <p:nvSpPr>
          <p:cNvPr id="15" name="TextBox 15"/>
          <p:cNvSpPr txBox="1"/>
          <p:nvPr/>
        </p:nvSpPr>
        <p:spPr>
          <a:xfrm>
            <a:off x="1019175" y="2279340"/>
            <a:ext cx="11418908" cy="6489277"/>
          </a:xfrm>
          <a:prstGeom prst="rect">
            <a:avLst/>
          </a:prstGeom>
        </p:spPr>
        <p:txBody>
          <a:bodyPr lIns="0" tIns="0" rIns="0" bIns="0" rtlCol="0" anchor="t">
            <a:spAutoFit/>
          </a:bodyPr>
          <a:lstStyle/>
          <a:p>
            <a:pPr marL="781290" lvl="1" indent="-390645" algn="l">
              <a:lnSpc>
                <a:spcPts val="5066"/>
              </a:lnSpc>
              <a:buFont typeface="Arial"/>
              <a:buChar char="•"/>
            </a:pPr>
            <a:r>
              <a:rPr lang="en-US" sz="3618" spc="144" dirty="0">
                <a:solidFill>
                  <a:srgbClr val="FFFFFF"/>
                </a:solidFill>
                <a:latin typeface="Didact Gothic"/>
                <a:ea typeface="Didact Gothic"/>
                <a:cs typeface="Didact Gothic"/>
                <a:sym typeface="Didact Gothic"/>
              </a:rPr>
              <a:t>Primary datasets: sales, stores, transactions, holidays, oil prices, train, test</a:t>
            </a:r>
          </a:p>
          <a:p>
            <a:pPr algn="l">
              <a:lnSpc>
                <a:spcPts val="5066"/>
              </a:lnSpc>
            </a:pPr>
            <a:endParaRPr lang="en-US" sz="3618" spc="144" dirty="0">
              <a:solidFill>
                <a:srgbClr val="FFFFFF"/>
              </a:solidFill>
              <a:latin typeface="Didact Gothic"/>
              <a:ea typeface="Didact Gothic"/>
              <a:cs typeface="Didact Gothic"/>
              <a:sym typeface="Didact Gothic"/>
            </a:endParaRPr>
          </a:p>
          <a:p>
            <a:pPr marL="781290" lvl="1" indent="-390645" algn="l">
              <a:lnSpc>
                <a:spcPts val="5066"/>
              </a:lnSpc>
              <a:buFont typeface="Arial"/>
              <a:buChar char="•"/>
            </a:pPr>
            <a:r>
              <a:rPr lang="en-US" sz="3618" spc="144" dirty="0">
                <a:solidFill>
                  <a:srgbClr val="FFFFFF"/>
                </a:solidFill>
                <a:latin typeface="Didact Gothic"/>
                <a:ea typeface="Didact Gothic"/>
                <a:cs typeface="Didact Gothic"/>
                <a:sym typeface="Didact Gothic"/>
              </a:rPr>
              <a:t>Time range: 2013–2017</a:t>
            </a:r>
          </a:p>
          <a:p>
            <a:pPr algn="l">
              <a:lnSpc>
                <a:spcPts val="5066"/>
              </a:lnSpc>
            </a:pPr>
            <a:endParaRPr lang="en-US" sz="3618" spc="144" dirty="0">
              <a:solidFill>
                <a:srgbClr val="FFFFFF"/>
              </a:solidFill>
              <a:latin typeface="Didact Gothic"/>
              <a:ea typeface="Didact Gothic"/>
              <a:cs typeface="Didact Gothic"/>
              <a:sym typeface="Didact Gothic"/>
            </a:endParaRPr>
          </a:p>
          <a:p>
            <a:pPr marL="781290" lvl="1" indent="-390645" algn="l">
              <a:lnSpc>
                <a:spcPts val="5066"/>
              </a:lnSpc>
              <a:buFont typeface="Arial"/>
              <a:buChar char="•"/>
            </a:pPr>
            <a:r>
              <a:rPr lang="en-US" sz="3618" spc="144" dirty="0">
                <a:solidFill>
                  <a:srgbClr val="FFFFFF"/>
                </a:solidFill>
                <a:latin typeface="Didact Gothic"/>
                <a:ea typeface="Didact Gothic"/>
                <a:cs typeface="Didact Gothic"/>
                <a:sym typeface="Didact Gothic"/>
              </a:rPr>
              <a:t>Merged datasets on shared keys (e.g., </a:t>
            </a:r>
            <a:r>
              <a:rPr lang="en-US" sz="3618" spc="144" dirty="0" err="1">
                <a:solidFill>
                  <a:srgbClr val="FFFFFF"/>
                </a:solidFill>
                <a:latin typeface="Didact Gothic"/>
                <a:ea typeface="Didact Gothic"/>
                <a:cs typeface="Didact Gothic"/>
                <a:sym typeface="Didact Gothic"/>
              </a:rPr>
              <a:t>store_nbr</a:t>
            </a:r>
            <a:r>
              <a:rPr lang="en-US" sz="3618" spc="144" dirty="0">
                <a:solidFill>
                  <a:srgbClr val="FFFFFF"/>
                </a:solidFill>
                <a:latin typeface="Didact Gothic"/>
                <a:ea typeface="Didact Gothic"/>
                <a:cs typeface="Didact Gothic"/>
                <a:sym typeface="Didact Gothic"/>
              </a:rPr>
              <a:t>, date)</a:t>
            </a:r>
          </a:p>
          <a:p>
            <a:pPr algn="l">
              <a:lnSpc>
                <a:spcPts val="5066"/>
              </a:lnSpc>
            </a:pPr>
            <a:endParaRPr lang="en-US" sz="3618" spc="144" dirty="0">
              <a:solidFill>
                <a:srgbClr val="FFFFFF"/>
              </a:solidFill>
              <a:latin typeface="Didact Gothic"/>
              <a:ea typeface="Didact Gothic"/>
              <a:cs typeface="Didact Gothic"/>
              <a:sym typeface="Didact Gothic"/>
            </a:endParaRPr>
          </a:p>
          <a:p>
            <a:pPr marL="781290" lvl="1" indent="-390645" algn="l">
              <a:lnSpc>
                <a:spcPts val="5066"/>
              </a:lnSpc>
              <a:buFont typeface="Arial"/>
              <a:buChar char="•"/>
            </a:pPr>
            <a:r>
              <a:rPr lang="en-US" sz="3618" spc="144" dirty="0">
                <a:solidFill>
                  <a:srgbClr val="FFFFFF"/>
                </a:solidFill>
                <a:latin typeface="Didact Gothic"/>
                <a:ea typeface="Didact Gothic"/>
                <a:cs typeface="Didact Gothic"/>
                <a:sym typeface="Didact Gothic"/>
              </a:rPr>
              <a:t>Handled missing values in oil and holiday data</a:t>
            </a:r>
          </a:p>
          <a:p>
            <a:pPr algn="l">
              <a:lnSpc>
                <a:spcPts val="5066"/>
              </a:lnSpc>
            </a:pPr>
            <a:endParaRPr lang="en-US" sz="3618" spc="144" dirty="0">
              <a:solidFill>
                <a:srgbClr val="FFFFFF"/>
              </a:solidFill>
              <a:latin typeface="Didact Gothic"/>
              <a:ea typeface="Didact Gothic"/>
              <a:cs typeface="Didact Gothic"/>
              <a:sym typeface="Didact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4394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1158862" y="1884182"/>
            <a:ext cx="6857999" cy="4027466"/>
          </a:xfrm>
          <a:custGeom>
            <a:avLst/>
            <a:gdLst/>
            <a:ahLst/>
            <a:cxnLst/>
            <a:rect l="l" t="t" r="r" b="b"/>
            <a:pathLst>
              <a:path w="6223363" h="3127524">
                <a:moveTo>
                  <a:pt x="0" y="0"/>
                </a:moveTo>
                <a:lnTo>
                  <a:pt x="6223363" y="0"/>
                </a:lnTo>
                <a:lnTo>
                  <a:pt x="6223363" y="3127524"/>
                </a:lnTo>
                <a:lnTo>
                  <a:pt x="0" y="3127524"/>
                </a:lnTo>
                <a:lnTo>
                  <a:pt x="0" y="0"/>
                </a:lnTo>
                <a:close/>
              </a:path>
            </a:pathLst>
          </a:custGeom>
          <a:blipFill>
            <a:blip r:embed="rId5">
              <a:extLst>
                <a:ext uri="{28A0092B-C50C-407E-A947-70E740481C1C}">
                  <a14:useLocalDpi xmlns:a14="http://schemas.microsoft.com/office/drawing/2010/main" val="0"/>
                </a:ext>
              </a:extLst>
            </a:blip>
            <a:stretch>
              <a:fillRect/>
            </a:stretch>
          </a:blipFill>
        </p:spPr>
        <p:txBody>
          <a:bodyPr/>
          <a:lstStyle/>
          <a:p>
            <a:endParaRPr lang="en-US"/>
          </a:p>
        </p:txBody>
      </p:sp>
      <p:sp>
        <p:nvSpPr>
          <p:cNvPr id="15" name="TextBox 15"/>
          <p:cNvSpPr txBox="1"/>
          <p:nvPr/>
        </p:nvSpPr>
        <p:spPr>
          <a:xfrm>
            <a:off x="1028700" y="2573130"/>
            <a:ext cx="13727155" cy="4673652"/>
          </a:xfrm>
          <a:prstGeom prst="rect">
            <a:avLst/>
          </a:prstGeom>
        </p:spPr>
        <p:txBody>
          <a:bodyPr lIns="0" tIns="0" rIns="0" bIns="0" rtlCol="0" anchor="t">
            <a:spAutoFit/>
          </a:bodyPr>
          <a:lstStyle/>
          <a:p>
            <a:pPr marL="707154" lvl="1" indent="-353577" algn="l">
              <a:lnSpc>
                <a:spcPts val="4585"/>
              </a:lnSpc>
              <a:buFont typeface="Arial"/>
              <a:buChar char="•"/>
            </a:pPr>
            <a:r>
              <a:rPr lang="en-US" sz="3275" spc="131" dirty="0">
                <a:solidFill>
                  <a:srgbClr val="F1F0F0"/>
                </a:solidFill>
                <a:latin typeface="Didact Gothic"/>
                <a:ea typeface="Didact Gothic"/>
                <a:cs typeface="Didact Gothic"/>
                <a:sym typeface="Didact Gothic"/>
              </a:rPr>
              <a:t>Visualized </a:t>
            </a:r>
            <a:r>
              <a:rPr lang="en-US" sz="3275" spc="131" dirty="0">
                <a:solidFill>
                  <a:srgbClr val="FFFF00"/>
                </a:solidFill>
                <a:latin typeface="Didact Gothic"/>
                <a:ea typeface="Didact Gothic"/>
                <a:cs typeface="Didact Gothic"/>
                <a:sym typeface="Didact Gothic"/>
              </a:rPr>
              <a:t>sales</a:t>
            </a:r>
            <a:r>
              <a:rPr lang="en-US" sz="3275" spc="131" dirty="0">
                <a:solidFill>
                  <a:srgbClr val="F1F0F0"/>
                </a:solidFill>
                <a:latin typeface="Didact Gothic"/>
                <a:ea typeface="Didact Gothic"/>
                <a:cs typeface="Didact Gothic"/>
                <a:sym typeface="Didact Gothic"/>
              </a:rPr>
              <a:t> by </a:t>
            </a:r>
            <a:r>
              <a:rPr lang="en-US" sz="3275" spc="131" dirty="0">
                <a:solidFill>
                  <a:srgbClr val="FFFF00"/>
                </a:solidFill>
                <a:latin typeface="Didact Gothic"/>
                <a:ea typeface="Didact Gothic"/>
                <a:cs typeface="Didact Gothic"/>
                <a:sym typeface="Didact Gothic"/>
              </a:rPr>
              <a:t>item family</a:t>
            </a:r>
            <a:r>
              <a:rPr lang="en-US" sz="3275" spc="131" dirty="0">
                <a:solidFill>
                  <a:srgbClr val="F1F0F0"/>
                </a:solidFill>
                <a:latin typeface="Didact Gothic"/>
                <a:ea typeface="Didact Gothic"/>
                <a:cs typeface="Didact Gothic"/>
                <a:sym typeface="Didact Gothic"/>
              </a:rPr>
              <a:t> and </a:t>
            </a:r>
            <a:r>
              <a:rPr lang="en-US" sz="3275" spc="131" dirty="0">
                <a:solidFill>
                  <a:srgbClr val="FFFF00"/>
                </a:solidFill>
                <a:latin typeface="Didact Gothic"/>
                <a:ea typeface="Didact Gothic"/>
                <a:cs typeface="Didact Gothic"/>
                <a:sym typeface="Didact Gothic"/>
              </a:rPr>
              <a:t>store</a:t>
            </a:r>
          </a:p>
          <a:p>
            <a:pPr algn="l">
              <a:lnSpc>
                <a:spcPts val="4585"/>
              </a:lnSpc>
            </a:pPr>
            <a:endParaRPr lang="en-US" sz="3275" spc="131" dirty="0">
              <a:solidFill>
                <a:srgbClr val="F1F0F0"/>
              </a:solidFill>
              <a:latin typeface="Didact Gothic"/>
              <a:ea typeface="Didact Gothic"/>
              <a:cs typeface="Didact Gothic"/>
              <a:sym typeface="Didact Gothic"/>
            </a:endParaRPr>
          </a:p>
          <a:p>
            <a:pPr marL="707154" lvl="1" indent="-353577" algn="l">
              <a:lnSpc>
                <a:spcPts val="4585"/>
              </a:lnSpc>
              <a:buFont typeface="Arial"/>
              <a:buChar char="•"/>
            </a:pPr>
            <a:r>
              <a:rPr lang="en-US" sz="3275" spc="131" dirty="0">
                <a:solidFill>
                  <a:srgbClr val="F1F0F0"/>
                </a:solidFill>
                <a:latin typeface="Didact Gothic"/>
                <a:ea typeface="Didact Gothic"/>
                <a:cs typeface="Didact Gothic"/>
                <a:sym typeface="Didact Gothic"/>
              </a:rPr>
              <a:t>Analyzed </a:t>
            </a:r>
            <a:r>
              <a:rPr lang="en-US" sz="3275" spc="131" dirty="0">
                <a:solidFill>
                  <a:srgbClr val="FFFF00"/>
                </a:solidFill>
                <a:latin typeface="Didact Gothic"/>
                <a:ea typeface="Didact Gothic"/>
                <a:cs typeface="Didact Gothic"/>
                <a:sym typeface="Didact Gothic"/>
              </a:rPr>
              <a:t>transaction</a:t>
            </a:r>
            <a:r>
              <a:rPr lang="en-US" sz="3275" spc="131" dirty="0">
                <a:solidFill>
                  <a:srgbClr val="F1F0F0"/>
                </a:solidFill>
                <a:latin typeface="Didact Gothic"/>
                <a:ea typeface="Didact Gothic"/>
                <a:cs typeface="Didact Gothic"/>
                <a:sym typeface="Didact Gothic"/>
              </a:rPr>
              <a:t> volume patterns</a:t>
            </a:r>
          </a:p>
          <a:p>
            <a:pPr algn="l">
              <a:lnSpc>
                <a:spcPts val="4585"/>
              </a:lnSpc>
            </a:pPr>
            <a:endParaRPr lang="en-US" sz="3275" spc="131" dirty="0">
              <a:solidFill>
                <a:srgbClr val="F1F0F0"/>
              </a:solidFill>
              <a:latin typeface="Didact Gothic"/>
              <a:ea typeface="Didact Gothic"/>
              <a:cs typeface="Didact Gothic"/>
              <a:sym typeface="Didact Gothic"/>
            </a:endParaRPr>
          </a:p>
          <a:p>
            <a:pPr marL="707154" lvl="1" indent="-353577" algn="l">
              <a:lnSpc>
                <a:spcPts val="4585"/>
              </a:lnSpc>
              <a:buFont typeface="Arial"/>
              <a:buChar char="•"/>
            </a:pPr>
            <a:r>
              <a:rPr lang="en-US" sz="3275" spc="131" dirty="0">
                <a:solidFill>
                  <a:srgbClr val="F1F0F0"/>
                </a:solidFill>
                <a:latin typeface="Didact Gothic"/>
                <a:ea typeface="Didact Gothic"/>
                <a:cs typeface="Didact Gothic"/>
                <a:sym typeface="Didact Gothic"/>
              </a:rPr>
              <a:t>Identified key trends in </a:t>
            </a:r>
            <a:r>
              <a:rPr lang="en-US" sz="3275" spc="131" dirty="0">
                <a:solidFill>
                  <a:srgbClr val="FFFF00"/>
                </a:solidFill>
                <a:latin typeface="Didact Gothic"/>
                <a:ea typeface="Didact Gothic"/>
                <a:cs typeface="Didact Gothic"/>
                <a:sym typeface="Didact Gothic"/>
              </a:rPr>
              <a:t>holidays</a:t>
            </a:r>
            <a:r>
              <a:rPr lang="en-US" sz="3275" spc="131" dirty="0">
                <a:solidFill>
                  <a:srgbClr val="F1F0F0"/>
                </a:solidFill>
                <a:latin typeface="Didact Gothic"/>
                <a:ea typeface="Didact Gothic"/>
                <a:cs typeface="Didact Gothic"/>
                <a:sym typeface="Didact Gothic"/>
              </a:rPr>
              <a:t> and </a:t>
            </a:r>
            <a:r>
              <a:rPr lang="en-US" sz="3275" spc="131" dirty="0">
                <a:solidFill>
                  <a:srgbClr val="FFFF00"/>
                </a:solidFill>
                <a:latin typeface="Didact Gothic"/>
                <a:ea typeface="Didact Gothic"/>
                <a:cs typeface="Didact Gothic"/>
                <a:sym typeface="Didact Gothic"/>
              </a:rPr>
              <a:t>oil prices</a:t>
            </a:r>
          </a:p>
          <a:p>
            <a:pPr algn="l">
              <a:lnSpc>
                <a:spcPts val="4585"/>
              </a:lnSpc>
            </a:pPr>
            <a:endParaRPr lang="en-US" sz="3275" spc="131" dirty="0">
              <a:solidFill>
                <a:srgbClr val="F1F0F0"/>
              </a:solidFill>
              <a:latin typeface="Didact Gothic"/>
              <a:ea typeface="Didact Gothic"/>
              <a:cs typeface="Didact Gothic"/>
              <a:sym typeface="Didact Gothic"/>
            </a:endParaRPr>
          </a:p>
          <a:p>
            <a:pPr marL="707154" lvl="1" indent="-353577" algn="l">
              <a:lnSpc>
                <a:spcPts val="4585"/>
              </a:lnSpc>
              <a:buFont typeface="Arial"/>
              <a:buChar char="•"/>
            </a:pPr>
            <a:r>
              <a:rPr lang="en-US" sz="3275" spc="131" dirty="0">
                <a:solidFill>
                  <a:srgbClr val="F1F0F0"/>
                </a:solidFill>
                <a:latin typeface="Didact Gothic"/>
                <a:ea typeface="Didact Gothic"/>
                <a:cs typeface="Didact Gothic"/>
                <a:sym typeface="Didact Gothic"/>
              </a:rPr>
              <a:t>Detected seasonality and outliers in </a:t>
            </a:r>
            <a:r>
              <a:rPr lang="en-US" sz="3275" spc="131" dirty="0">
                <a:solidFill>
                  <a:srgbClr val="FFFF00"/>
                </a:solidFill>
                <a:latin typeface="Didact Gothic"/>
                <a:ea typeface="Didact Gothic"/>
                <a:cs typeface="Didact Gothic"/>
                <a:sym typeface="Didact Gothic"/>
              </a:rPr>
              <a:t>sales</a:t>
            </a:r>
            <a:r>
              <a:rPr lang="en-US" sz="3275" spc="131" dirty="0">
                <a:solidFill>
                  <a:srgbClr val="F1F0F0"/>
                </a:solidFill>
                <a:latin typeface="Didact Gothic"/>
                <a:ea typeface="Didact Gothic"/>
                <a:cs typeface="Didact Gothic"/>
                <a:sym typeface="Didact Gothic"/>
              </a:rPr>
              <a:t> distribution</a:t>
            </a:r>
          </a:p>
          <a:p>
            <a:pPr algn="l">
              <a:lnSpc>
                <a:spcPts val="4585"/>
              </a:lnSpc>
            </a:pPr>
            <a:r>
              <a:rPr lang="en-US" sz="3275" spc="131" dirty="0">
                <a:solidFill>
                  <a:srgbClr val="F1F0F0"/>
                </a:solidFill>
                <a:latin typeface="Didact Gothic"/>
                <a:ea typeface="Didact Gothic"/>
                <a:cs typeface="Didact Gothic"/>
                <a:sym typeface="Didact Gothic"/>
              </a:rPr>
              <a:t> </a:t>
            </a:r>
          </a:p>
        </p:txBody>
      </p:sp>
      <p:sp>
        <p:nvSpPr>
          <p:cNvPr id="16" name="Freeform 16"/>
          <p:cNvSpPr/>
          <p:nvPr/>
        </p:nvSpPr>
        <p:spPr>
          <a:xfrm>
            <a:off x="11050685" y="6913065"/>
            <a:ext cx="7074354" cy="3068771"/>
          </a:xfrm>
          <a:custGeom>
            <a:avLst/>
            <a:gdLst/>
            <a:ahLst/>
            <a:cxnLst/>
            <a:rect l="l" t="t" r="r" b="b"/>
            <a:pathLst>
              <a:path w="5638965" h="3940934">
                <a:moveTo>
                  <a:pt x="0" y="0"/>
                </a:moveTo>
                <a:lnTo>
                  <a:pt x="5638965" y="0"/>
                </a:lnTo>
                <a:lnTo>
                  <a:pt x="5638965" y="3940933"/>
                </a:lnTo>
                <a:lnTo>
                  <a:pt x="0" y="3940933"/>
                </a:lnTo>
                <a:lnTo>
                  <a:pt x="0" y="0"/>
                </a:lnTo>
                <a:close/>
              </a:path>
            </a:pathLst>
          </a:custGeom>
          <a:blipFill>
            <a:blip r:embed="rId6">
              <a:extLst>
                <a:ext uri="{28A0092B-C50C-407E-A947-70E740481C1C}">
                  <a14:useLocalDpi xmlns:a14="http://schemas.microsoft.com/office/drawing/2010/main" val="0"/>
                </a:ext>
              </a:extLst>
            </a:blip>
            <a:stretch>
              <a:fillRect/>
            </a:stretch>
          </a:blipFill>
        </p:spPr>
        <p:txBody>
          <a:bodyPr/>
          <a:lstStyle/>
          <a:p>
            <a:endParaRPr lang="en-US"/>
          </a:p>
        </p:txBody>
      </p:sp>
      <p:sp>
        <p:nvSpPr>
          <p:cNvPr id="17" name="TextBox 17"/>
          <p:cNvSpPr txBox="1"/>
          <p:nvPr/>
        </p:nvSpPr>
        <p:spPr>
          <a:xfrm>
            <a:off x="1028700" y="895350"/>
            <a:ext cx="9606606" cy="1120256"/>
          </a:xfrm>
          <a:prstGeom prst="rect">
            <a:avLst/>
          </a:prstGeom>
        </p:spPr>
        <p:txBody>
          <a:bodyPr lIns="0" tIns="0" rIns="0" bIns="0" rtlCol="0" anchor="t">
            <a:spAutoFit/>
          </a:bodyPr>
          <a:lstStyle/>
          <a:p>
            <a:pPr algn="l">
              <a:lnSpc>
                <a:spcPts val="9128"/>
              </a:lnSpc>
              <a:spcBef>
                <a:spcPct val="0"/>
              </a:spcBef>
            </a:pPr>
            <a:r>
              <a:rPr lang="en-US" sz="6520" spc="-163">
                <a:solidFill>
                  <a:srgbClr val="FFFFFF"/>
                </a:solidFill>
                <a:latin typeface="Cardo"/>
                <a:ea typeface="Cardo"/>
                <a:cs typeface="Cardo"/>
                <a:sym typeface="Cardo"/>
              </a:rPr>
              <a:t>Data Exploration Highlights</a:t>
            </a:r>
          </a:p>
        </p:txBody>
      </p:sp>
      <p:pic>
        <p:nvPicPr>
          <p:cNvPr id="21" name="Picture 20" descr="A graph showing a number of blue balls&#10;&#10;AI-generated content may be incorrect.">
            <a:extLst>
              <a:ext uri="{FF2B5EF4-FFF2-40B4-BE49-F238E27FC236}">
                <a16:creationId xmlns:a16="http://schemas.microsoft.com/office/drawing/2014/main" id="{17DEADC5-E679-86E4-C977-CBD1BA2C28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10000" y="6913066"/>
            <a:ext cx="6472563" cy="3068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2559487"/>
            <a:ext cx="12480838" cy="4266809"/>
          </a:xfrm>
          <a:prstGeom prst="rect">
            <a:avLst/>
          </a:prstGeom>
        </p:spPr>
        <p:txBody>
          <a:bodyPr lIns="0" tIns="0" rIns="0" bIns="0" rtlCol="0" anchor="t">
            <a:spAutoFit/>
          </a:bodyPr>
          <a:lstStyle/>
          <a:p>
            <a:pPr marL="642950" lvl="1" indent="-321475" algn="l">
              <a:lnSpc>
                <a:spcPts val="4169"/>
              </a:lnSpc>
              <a:buFont typeface="Arial"/>
              <a:buChar char="•"/>
            </a:pPr>
            <a:r>
              <a:rPr lang="en-US" sz="2978" spc="119" dirty="0">
                <a:solidFill>
                  <a:srgbClr val="F1F0F0"/>
                </a:solidFill>
                <a:latin typeface="Didact Gothic"/>
                <a:ea typeface="Didact Gothic"/>
                <a:cs typeface="Didact Gothic"/>
                <a:sym typeface="Didact Gothic"/>
              </a:rPr>
              <a:t>Removed </a:t>
            </a:r>
            <a:r>
              <a:rPr lang="en-US" sz="2978" spc="119" dirty="0">
                <a:solidFill>
                  <a:srgbClr val="FFFF00"/>
                </a:solidFill>
                <a:latin typeface="Didact Gothic"/>
                <a:ea typeface="Didact Gothic"/>
                <a:cs typeface="Didact Gothic"/>
                <a:sym typeface="Didact Gothic"/>
              </a:rPr>
              <a:t>zero or negative</a:t>
            </a:r>
            <a:r>
              <a:rPr lang="en-US" sz="2978" spc="119" dirty="0">
                <a:solidFill>
                  <a:srgbClr val="F1F0F0"/>
                </a:solidFill>
                <a:latin typeface="Didact Gothic"/>
                <a:ea typeface="Didact Gothic"/>
                <a:cs typeface="Didact Gothic"/>
                <a:sym typeface="Didact Gothic"/>
              </a:rPr>
              <a:t> sales entries</a:t>
            </a:r>
          </a:p>
          <a:p>
            <a:pPr algn="l">
              <a:lnSpc>
                <a:spcPts val="4169"/>
              </a:lnSpc>
            </a:pPr>
            <a:endParaRPr lang="en-US" sz="2978" spc="119" dirty="0">
              <a:solidFill>
                <a:srgbClr val="F1F0F0"/>
              </a:solidFill>
              <a:latin typeface="Didact Gothic"/>
              <a:ea typeface="Didact Gothic"/>
              <a:cs typeface="Didact Gothic"/>
              <a:sym typeface="Didact Gothic"/>
            </a:endParaRPr>
          </a:p>
          <a:p>
            <a:pPr marL="642950" lvl="1" indent="-321475" algn="l">
              <a:lnSpc>
                <a:spcPts val="4169"/>
              </a:lnSpc>
              <a:buFont typeface="Arial"/>
              <a:buChar char="•"/>
            </a:pPr>
            <a:r>
              <a:rPr lang="en-US" sz="2978" spc="119" dirty="0">
                <a:solidFill>
                  <a:srgbClr val="F1F0F0"/>
                </a:solidFill>
                <a:latin typeface="Didact Gothic"/>
                <a:ea typeface="Didact Gothic"/>
                <a:cs typeface="Didact Gothic"/>
                <a:sym typeface="Didact Gothic"/>
              </a:rPr>
              <a:t>Applied log(1 + </a:t>
            </a:r>
            <a:r>
              <a:rPr lang="en-US" sz="2978" spc="119" dirty="0" err="1">
                <a:solidFill>
                  <a:srgbClr val="F1F0F0"/>
                </a:solidFill>
                <a:latin typeface="Didact Gothic"/>
                <a:ea typeface="Didact Gothic"/>
                <a:cs typeface="Didact Gothic"/>
                <a:sym typeface="Didact Gothic"/>
              </a:rPr>
              <a:t>unit_sales</a:t>
            </a:r>
            <a:r>
              <a:rPr lang="en-US" sz="2978" spc="119" dirty="0">
                <a:solidFill>
                  <a:srgbClr val="F1F0F0"/>
                </a:solidFill>
                <a:latin typeface="Didact Gothic"/>
                <a:ea typeface="Didact Gothic"/>
                <a:cs typeface="Didact Gothic"/>
                <a:sym typeface="Didact Gothic"/>
              </a:rPr>
              <a:t>) to </a:t>
            </a:r>
            <a:r>
              <a:rPr lang="en-US" sz="2978" spc="119" dirty="0">
                <a:solidFill>
                  <a:srgbClr val="FFFF00"/>
                </a:solidFill>
                <a:latin typeface="Didact Gothic"/>
                <a:ea typeface="Didact Gothic"/>
                <a:cs typeface="Didact Gothic"/>
                <a:sym typeface="Didact Gothic"/>
              </a:rPr>
              <a:t>normalize skewed data</a:t>
            </a:r>
          </a:p>
          <a:p>
            <a:pPr algn="l">
              <a:lnSpc>
                <a:spcPts val="4169"/>
              </a:lnSpc>
            </a:pPr>
            <a:endParaRPr lang="en-US" sz="2978" spc="119" dirty="0">
              <a:solidFill>
                <a:srgbClr val="F1F0F0"/>
              </a:solidFill>
              <a:latin typeface="Didact Gothic"/>
              <a:ea typeface="Didact Gothic"/>
              <a:cs typeface="Didact Gothic"/>
              <a:sym typeface="Didact Gothic"/>
            </a:endParaRPr>
          </a:p>
          <a:p>
            <a:pPr marL="642950" lvl="1" indent="-321475" algn="l">
              <a:lnSpc>
                <a:spcPts val="4169"/>
              </a:lnSpc>
              <a:buFont typeface="Arial"/>
              <a:buChar char="•"/>
            </a:pPr>
            <a:r>
              <a:rPr lang="en-US" sz="2978" spc="119" dirty="0">
                <a:solidFill>
                  <a:srgbClr val="F1F0F0"/>
                </a:solidFill>
                <a:latin typeface="Didact Gothic"/>
                <a:ea typeface="Didact Gothic"/>
                <a:cs typeface="Didact Gothic"/>
                <a:sym typeface="Didact Gothic"/>
              </a:rPr>
              <a:t>Extracted time features: day, month, year, week</a:t>
            </a:r>
          </a:p>
          <a:p>
            <a:pPr algn="l">
              <a:lnSpc>
                <a:spcPts val="4169"/>
              </a:lnSpc>
            </a:pPr>
            <a:endParaRPr lang="en-US" sz="2978" spc="119" dirty="0">
              <a:solidFill>
                <a:srgbClr val="F1F0F0"/>
              </a:solidFill>
              <a:latin typeface="Didact Gothic"/>
              <a:ea typeface="Didact Gothic"/>
              <a:cs typeface="Didact Gothic"/>
              <a:sym typeface="Didact Gothic"/>
            </a:endParaRPr>
          </a:p>
          <a:p>
            <a:pPr marL="642950" lvl="1" indent="-321475" algn="l">
              <a:lnSpc>
                <a:spcPts val="4169"/>
              </a:lnSpc>
              <a:buFont typeface="Arial"/>
              <a:buChar char="•"/>
            </a:pPr>
            <a:r>
              <a:rPr lang="en-US" sz="2978" spc="119" dirty="0">
                <a:solidFill>
                  <a:srgbClr val="F1F0F0"/>
                </a:solidFill>
                <a:latin typeface="Didact Gothic"/>
                <a:ea typeface="Didact Gothic"/>
                <a:cs typeface="Didact Gothic"/>
                <a:sym typeface="Didact Gothic"/>
              </a:rPr>
              <a:t>Created </a:t>
            </a:r>
            <a:r>
              <a:rPr lang="en-US" sz="2978" spc="119" dirty="0">
                <a:solidFill>
                  <a:srgbClr val="FFFF00"/>
                </a:solidFill>
                <a:latin typeface="Didact Gothic"/>
                <a:ea typeface="Didact Gothic"/>
                <a:cs typeface="Didact Gothic"/>
                <a:sym typeface="Didact Gothic"/>
              </a:rPr>
              <a:t>rolling windows </a:t>
            </a:r>
            <a:r>
              <a:rPr lang="en-US" sz="2978" spc="119" dirty="0">
                <a:solidFill>
                  <a:srgbClr val="F1F0F0"/>
                </a:solidFill>
                <a:latin typeface="Didact Gothic"/>
                <a:ea typeface="Didact Gothic"/>
                <a:cs typeface="Didact Gothic"/>
                <a:sym typeface="Didact Gothic"/>
              </a:rPr>
              <a:t>and </a:t>
            </a:r>
            <a:r>
              <a:rPr lang="en-US" sz="2978" spc="119" dirty="0">
                <a:solidFill>
                  <a:srgbClr val="FFFF00"/>
                </a:solidFill>
                <a:latin typeface="Didact Gothic"/>
                <a:ea typeface="Didact Gothic"/>
                <a:cs typeface="Didact Gothic"/>
                <a:sym typeface="Didact Gothic"/>
              </a:rPr>
              <a:t>average features</a:t>
            </a:r>
          </a:p>
          <a:p>
            <a:pPr algn="l">
              <a:lnSpc>
                <a:spcPts val="4169"/>
              </a:lnSpc>
            </a:pPr>
            <a:endParaRPr lang="en-US" sz="2978" spc="119" dirty="0">
              <a:solidFill>
                <a:srgbClr val="F1F0F0"/>
              </a:solidFill>
              <a:latin typeface="Didact Gothic"/>
              <a:ea typeface="Didact Gothic"/>
              <a:cs typeface="Didact Gothic"/>
              <a:sym typeface="Didact Gothic"/>
            </a:endParaRPr>
          </a:p>
        </p:txBody>
      </p:sp>
      <p:sp>
        <p:nvSpPr>
          <p:cNvPr id="15" name="TextBox 15"/>
          <p:cNvSpPr txBox="1"/>
          <p:nvPr/>
        </p:nvSpPr>
        <p:spPr>
          <a:xfrm>
            <a:off x="1028700" y="895350"/>
            <a:ext cx="9606606" cy="1120256"/>
          </a:xfrm>
          <a:prstGeom prst="rect">
            <a:avLst/>
          </a:prstGeom>
        </p:spPr>
        <p:txBody>
          <a:bodyPr lIns="0" tIns="0" rIns="0" bIns="0" rtlCol="0" anchor="t">
            <a:spAutoFit/>
          </a:bodyPr>
          <a:lstStyle/>
          <a:p>
            <a:pPr algn="l">
              <a:lnSpc>
                <a:spcPts val="9128"/>
              </a:lnSpc>
              <a:spcBef>
                <a:spcPct val="0"/>
              </a:spcBef>
            </a:pPr>
            <a:r>
              <a:rPr lang="en-US" sz="6520" spc="-163">
                <a:solidFill>
                  <a:srgbClr val="FFFFFF"/>
                </a:solidFill>
                <a:latin typeface="Cardo"/>
                <a:ea typeface="Cardo"/>
                <a:cs typeface="Cardo"/>
                <a:sym typeface="Cardo"/>
              </a:rPr>
              <a:t>Preprocessing Steps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FFFFF"/>
            </a:solidFill>
          </p:spPr>
          <p:txBody>
            <a:bodyPr/>
            <a:lstStyle/>
            <a:p>
              <a:endParaRPr lang="en-US"/>
            </a:p>
          </p:txBody>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1F0F0"/>
            </a:solidFill>
          </p:spPr>
          <p:txBody>
            <a:bodyPr/>
            <a:lstStyle/>
            <a:p>
              <a:endParaRPr lang="en-US"/>
            </a:p>
          </p:txBody>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FA6559"/>
            </a:solidFill>
          </p:spPr>
          <p:txBody>
            <a:bodyPr/>
            <a:lstStyle/>
            <a:p>
              <a:endParaRPr lang="en-US"/>
            </a:p>
          </p:txBody>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3858898" y="3833136"/>
            <a:ext cx="10570205" cy="2487378"/>
          </a:xfrm>
          <a:prstGeom prst="rect">
            <a:avLst/>
          </a:prstGeom>
        </p:spPr>
        <p:txBody>
          <a:bodyPr lIns="0" tIns="0" rIns="0" bIns="0" rtlCol="0" anchor="t">
            <a:spAutoFit/>
          </a:bodyPr>
          <a:lstStyle/>
          <a:p>
            <a:pPr algn="ctr">
              <a:lnSpc>
                <a:spcPts val="10044"/>
              </a:lnSpc>
              <a:spcBef>
                <a:spcPct val="0"/>
              </a:spcBef>
            </a:pPr>
            <a:r>
              <a:rPr lang="en-US" sz="7174" spc="-179">
                <a:solidFill>
                  <a:srgbClr val="FFFFFF"/>
                </a:solidFill>
                <a:latin typeface="Cardo"/>
                <a:ea typeface="Cardo"/>
                <a:cs typeface="Cardo"/>
                <a:sym typeface="Cardo"/>
              </a:rPr>
              <a:t>Advanced Data Analysis and Feature Engineering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751</Words>
  <Application>Microsoft Office PowerPoint</Application>
  <PresentationFormat>Custom</PresentationFormat>
  <Paragraphs>143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Cardo</vt:lpstr>
      <vt:lpstr>Didact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DEPI Project Presentation</dc:title>
  <cp:lastModifiedBy>20213882 Rawan Asaad Hemdan Khilady</cp:lastModifiedBy>
  <cp:revision>22</cp:revision>
  <dcterms:created xsi:type="dcterms:W3CDTF">2006-08-16T00:00:00Z</dcterms:created>
  <dcterms:modified xsi:type="dcterms:W3CDTF">2025-05-11T12:51:27Z</dcterms:modified>
  <dc:identifier>DAGnEuRErTk</dc:identifier>
</cp:coreProperties>
</file>